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88" r:id="rId3"/>
    <p:sldId id="289" r:id="rId4"/>
    <p:sldId id="261" r:id="rId5"/>
    <p:sldId id="262" r:id="rId6"/>
    <p:sldId id="264" r:id="rId7"/>
    <p:sldId id="265" r:id="rId8"/>
    <p:sldId id="256" r:id="rId9"/>
    <p:sldId id="266" r:id="rId10"/>
    <p:sldId id="267" r:id="rId11"/>
    <p:sldId id="268" r:id="rId12"/>
    <p:sldId id="269" r:id="rId13"/>
    <p:sldId id="270" r:id="rId14"/>
    <p:sldId id="271" r:id="rId15"/>
    <p:sldId id="272" r:id="rId16"/>
    <p:sldId id="273" r:id="rId17"/>
    <p:sldId id="279" r:id="rId18"/>
    <p:sldId id="276" r:id="rId19"/>
    <p:sldId id="274" r:id="rId20"/>
    <p:sldId id="277" r:id="rId21"/>
    <p:sldId id="275" r:id="rId22"/>
    <p:sldId id="278" r:id="rId23"/>
    <p:sldId id="280" r:id="rId24"/>
    <p:sldId id="281" r:id="rId25"/>
    <p:sldId id="283" r:id="rId26"/>
    <p:sldId id="284" r:id="rId27"/>
    <p:sldId id="287" r:id="rId28"/>
    <p:sldId id="286" r:id="rId29"/>
    <p:sldId id="285" r:id="rId30"/>
    <p:sldId id="282" r:id="rId31"/>
    <p:sldId id="29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4660"/>
  </p:normalViewPr>
  <p:slideViewPr>
    <p:cSldViewPr snapToGrid="0">
      <p:cViewPr varScale="1">
        <p:scale>
          <a:sx n="90" d="100"/>
          <a:sy n="90" d="100"/>
        </p:scale>
        <p:origin x="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dirty="0" smtClean="0">
                <a:latin typeface="Times New Roman" panose="02020603050405020304" pitchFamily="18" charset="0"/>
                <a:cs typeface="Times New Roman" panose="02020603050405020304" pitchFamily="18" charset="0"/>
              </a:rPr>
              <a:t>РОСТ</a:t>
            </a:r>
            <a:r>
              <a:rPr lang="ru-RU" b="1" baseline="0" dirty="0" smtClean="0">
                <a:latin typeface="Times New Roman" panose="02020603050405020304" pitchFamily="18" charset="0"/>
                <a:cs typeface="Times New Roman" panose="02020603050405020304" pitchFamily="18" charset="0"/>
              </a:rPr>
              <a:t> ПОСЕЩАЕМОСТИ ЗАНЯТИЙ С 01 ИЮЛЯ 2022 ГОДА</a:t>
            </a:r>
            <a:endParaRPr lang="ru-RU" b="1"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ИЮЛЬ</c:v>
                </c:pt>
              </c:strCache>
            </c:strRef>
          </c:tx>
          <c:spPr>
            <a:solidFill>
              <a:schemeClr val="accent1"/>
            </a:solidFill>
            <a:ln>
              <a:noFill/>
            </a:ln>
            <a:effectLst/>
          </c:spPr>
          <c:invertIfNegative val="0"/>
          <c:cat>
            <c:strRef>
              <c:f>Лист1!$A$2:$A$5</c:f>
              <c:strCache>
                <c:ptCount val="1"/>
                <c:pt idx="0">
                  <c:v>ПОСЕЩАЕМОСТЬ ЗАНЯТИЙ</c:v>
                </c:pt>
              </c:strCache>
            </c:strRef>
          </c:cat>
          <c:val>
            <c:numRef>
              <c:f>Лист1!$B$2:$B$5</c:f>
              <c:numCache>
                <c:formatCode>General</c:formatCode>
                <c:ptCount val="4"/>
                <c:pt idx="0">
                  <c:v>45</c:v>
                </c:pt>
              </c:numCache>
            </c:numRef>
          </c:val>
        </c:ser>
        <c:ser>
          <c:idx val="1"/>
          <c:order val="1"/>
          <c:tx>
            <c:strRef>
              <c:f>Лист1!$C$1</c:f>
              <c:strCache>
                <c:ptCount val="1"/>
                <c:pt idx="0">
                  <c:v>АВГУСТ</c:v>
                </c:pt>
              </c:strCache>
            </c:strRef>
          </c:tx>
          <c:spPr>
            <a:solidFill>
              <a:schemeClr val="accent2"/>
            </a:solidFill>
            <a:ln>
              <a:noFill/>
            </a:ln>
            <a:effectLst/>
          </c:spPr>
          <c:invertIfNegative val="0"/>
          <c:cat>
            <c:strRef>
              <c:f>Лист1!$A$2:$A$5</c:f>
              <c:strCache>
                <c:ptCount val="1"/>
                <c:pt idx="0">
                  <c:v>ПОСЕЩАЕМОСТЬ ЗАНЯТИЙ</c:v>
                </c:pt>
              </c:strCache>
            </c:strRef>
          </c:cat>
          <c:val>
            <c:numRef>
              <c:f>Лист1!$C$2:$C$5</c:f>
              <c:numCache>
                <c:formatCode>General</c:formatCode>
                <c:ptCount val="4"/>
                <c:pt idx="0">
                  <c:v>56</c:v>
                </c:pt>
              </c:numCache>
            </c:numRef>
          </c:val>
        </c:ser>
        <c:ser>
          <c:idx val="2"/>
          <c:order val="2"/>
          <c:tx>
            <c:strRef>
              <c:f>Лист1!$D$1</c:f>
              <c:strCache>
                <c:ptCount val="1"/>
                <c:pt idx="0">
                  <c:v>СЕНТЯБРЬ</c:v>
                </c:pt>
              </c:strCache>
            </c:strRef>
          </c:tx>
          <c:spPr>
            <a:solidFill>
              <a:schemeClr val="accent3"/>
            </a:solidFill>
            <a:ln>
              <a:noFill/>
            </a:ln>
            <a:effectLst/>
          </c:spPr>
          <c:invertIfNegative val="0"/>
          <c:cat>
            <c:strRef>
              <c:f>Лист1!$A$2:$A$5</c:f>
              <c:strCache>
                <c:ptCount val="1"/>
                <c:pt idx="0">
                  <c:v>ПОСЕЩАЕМОСТЬ ЗАНЯТИЙ</c:v>
                </c:pt>
              </c:strCache>
            </c:strRef>
          </c:cat>
          <c:val>
            <c:numRef>
              <c:f>Лист1!$D$2:$D$5</c:f>
              <c:numCache>
                <c:formatCode>General</c:formatCode>
                <c:ptCount val="4"/>
                <c:pt idx="0">
                  <c:v>63</c:v>
                </c:pt>
              </c:numCache>
            </c:numRef>
          </c:val>
        </c:ser>
        <c:ser>
          <c:idx val="3"/>
          <c:order val="3"/>
          <c:tx>
            <c:strRef>
              <c:f>Лист1!$E$1</c:f>
              <c:strCache>
                <c:ptCount val="1"/>
                <c:pt idx="0">
                  <c:v>ОКТЯБРЬ</c:v>
                </c:pt>
              </c:strCache>
            </c:strRef>
          </c:tx>
          <c:spPr>
            <a:solidFill>
              <a:schemeClr val="accent4"/>
            </a:solidFill>
            <a:ln>
              <a:noFill/>
            </a:ln>
            <a:effectLst/>
          </c:spPr>
          <c:invertIfNegative val="0"/>
          <c:cat>
            <c:strRef>
              <c:f>Лист1!$A$2:$A$5</c:f>
              <c:strCache>
                <c:ptCount val="1"/>
                <c:pt idx="0">
                  <c:v>ПОСЕЩАЕМОСТЬ ЗАНЯТИЙ</c:v>
                </c:pt>
              </c:strCache>
            </c:strRef>
          </c:cat>
          <c:val>
            <c:numRef>
              <c:f>Лист1!$E$2:$E$5</c:f>
              <c:numCache>
                <c:formatCode>General</c:formatCode>
                <c:ptCount val="4"/>
                <c:pt idx="0">
                  <c:v>75</c:v>
                </c:pt>
              </c:numCache>
            </c:numRef>
          </c:val>
        </c:ser>
        <c:dLbls>
          <c:showLegendKey val="0"/>
          <c:showVal val="0"/>
          <c:showCatName val="0"/>
          <c:showSerName val="0"/>
          <c:showPercent val="0"/>
          <c:showBubbleSize val="0"/>
        </c:dLbls>
        <c:gapWidth val="219"/>
        <c:overlap val="-27"/>
        <c:axId val="294815984"/>
        <c:axId val="294812064"/>
      </c:barChart>
      <c:catAx>
        <c:axId val="29481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294812064"/>
        <c:crosses val="autoZero"/>
        <c:auto val="1"/>
        <c:lblAlgn val="ctr"/>
        <c:lblOffset val="100"/>
        <c:noMultiLvlLbl val="0"/>
      </c:catAx>
      <c:valAx>
        <c:axId val="294812064"/>
        <c:scaling>
          <c:orientation val="minMax"/>
        </c:scaling>
        <c:delete val="0"/>
        <c:axPos val="l"/>
        <c:majorGridlines>
          <c:spPr>
            <a:ln w="38100"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9481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w="38100">
      <a:solidFill>
        <a:schemeClr val="tx1"/>
      </a:solid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000" b="1" dirty="0" smtClean="0">
                <a:latin typeface="Times New Roman" panose="02020603050405020304" pitchFamily="18" charset="0"/>
                <a:cs typeface="Times New Roman" panose="02020603050405020304" pitchFamily="18" charset="0"/>
              </a:rPr>
              <a:t>САМОЧУВСТВИЕ УЧАСТНИКОВ ПРАКТИКИ</a:t>
            </a:r>
          </a:p>
          <a:p>
            <a:pPr>
              <a:defRPr/>
            </a:pPr>
            <a:endParaRPr lang="ru-RU" dirty="0" smtClean="0"/>
          </a:p>
          <a:p>
            <a:pPr>
              <a:defRPr/>
            </a:pPr>
            <a:endParaRPr lang="ru-R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УЛУЧШЕНИЕ НАСТРОЕНИЯ </c:v>
                </c:pt>
              </c:strCache>
            </c:strRef>
          </c:tx>
          <c:spPr>
            <a:solidFill>
              <a:schemeClr val="accent1"/>
            </a:solidFill>
            <a:ln>
              <a:noFill/>
            </a:ln>
            <a:effectLst/>
          </c:spPr>
          <c:invertIfNegative val="0"/>
          <c:cat>
            <c:strRef>
              <c:f>Лист1!$A$2:$A$5</c:f>
              <c:strCache>
                <c:ptCount val="1"/>
                <c:pt idx="0">
                  <c:v>УЧАСТНИКИ ПРАКТИКИ</c:v>
                </c:pt>
              </c:strCache>
            </c:strRef>
          </c:cat>
          <c:val>
            <c:numRef>
              <c:f>Лист1!$B$2:$B$5</c:f>
              <c:numCache>
                <c:formatCode>General</c:formatCode>
                <c:ptCount val="4"/>
                <c:pt idx="0">
                  <c:v>50</c:v>
                </c:pt>
              </c:numCache>
            </c:numRef>
          </c:val>
        </c:ser>
        <c:ser>
          <c:idx val="1"/>
          <c:order val="1"/>
          <c:tx>
            <c:strRef>
              <c:f>Лист1!$C$1</c:f>
              <c:strCache>
                <c:ptCount val="1"/>
                <c:pt idx="0">
                  <c:v>УЛУЧШЕНИЕ ОБЩЕГО САМОЧУВСТВИЯ</c:v>
                </c:pt>
              </c:strCache>
            </c:strRef>
          </c:tx>
          <c:spPr>
            <a:solidFill>
              <a:schemeClr val="accent2"/>
            </a:solidFill>
            <a:ln>
              <a:noFill/>
            </a:ln>
            <a:effectLst/>
          </c:spPr>
          <c:invertIfNegative val="0"/>
          <c:cat>
            <c:strRef>
              <c:f>Лист1!$A$2:$A$5</c:f>
              <c:strCache>
                <c:ptCount val="1"/>
                <c:pt idx="0">
                  <c:v>УЧАСТНИКИ ПРАКТИКИ</c:v>
                </c:pt>
              </c:strCache>
            </c:strRef>
          </c:cat>
          <c:val>
            <c:numRef>
              <c:f>Лист1!$C$2:$C$5</c:f>
              <c:numCache>
                <c:formatCode>General</c:formatCode>
                <c:ptCount val="4"/>
                <c:pt idx="0">
                  <c:v>50</c:v>
                </c:pt>
              </c:numCache>
            </c:numRef>
          </c:val>
        </c:ser>
        <c:ser>
          <c:idx val="2"/>
          <c:order val="2"/>
          <c:tx>
            <c:strRef>
              <c:f>Лист1!$D$1</c:f>
              <c:strCache>
                <c:ptCount val="1"/>
                <c:pt idx="0">
                  <c:v>УЛУЧШЕНИЕ ПОДВИЖНОСТИ СУСТАВОВ И ЭЛАСТИЧНОСТИ СВЯЗОК РУК</c:v>
                </c:pt>
              </c:strCache>
            </c:strRef>
          </c:tx>
          <c:spPr>
            <a:solidFill>
              <a:schemeClr val="accent3"/>
            </a:solidFill>
            <a:ln>
              <a:noFill/>
            </a:ln>
            <a:effectLst/>
          </c:spPr>
          <c:invertIfNegative val="0"/>
          <c:cat>
            <c:strRef>
              <c:f>Лист1!$A$2:$A$5</c:f>
              <c:strCache>
                <c:ptCount val="1"/>
                <c:pt idx="0">
                  <c:v>УЧАСТНИКИ ПРАКТИКИ</c:v>
                </c:pt>
              </c:strCache>
            </c:strRef>
          </c:cat>
          <c:val>
            <c:numRef>
              <c:f>Лист1!$D$2:$D$5</c:f>
              <c:numCache>
                <c:formatCode>General</c:formatCode>
                <c:ptCount val="4"/>
                <c:pt idx="0">
                  <c:v>46</c:v>
                </c:pt>
              </c:numCache>
            </c:numRef>
          </c:val>
        </c:ser>
        <c:ser>
          <c:idx val="3"/>
          <c:order val="3"/>
          <c:tx>
            <c:strRef>
              <c:f>Лист1!$E$1</c:f>
              <c:strCache>
                <c:ptCount val="1"/>
                <c:pt idx="0">
                  <c:v>СНИЖЕНИЕ ТРЕМОРА РУК, СЛАБОСТИ РУК</c:v>
                </c:pt>
              </c:strCache>
            </c:strRef>
          </c:tx>
          <c:spPr>
            <a:solidFill>
              <a:schemeClr val="accent4"/>
            </a:solidFill>
            <a:ln>
              <a:noFill/>
            </a:ln>
            <a:effectLst/>
          </c:spPr>
          <c:invertIfNegative val="0"/>
          <c:cat>
            <c:strRef>
              <c:f>Лист1!$A$2:$A$5</c:f>
              <c:strCache>
                <c:ptCount val="1"/>
                <c:pt idx="0">
                  <c:v>УЧАСТНИКИ ПРАКТИКИ</c:v>
                </c:pt>
              </c:strCache>
            </c:strRef>
          </c:cat>
          <c:val>
            <c:numRef>
              <c:f>Лист1!$E$2:$E$5</c:f>
              <c:numCache>
                <c:formatCode>General</c:formatCode>
                <c:ptCount val="4"/>
                <c:pt idx="0">
                  <c:v>39</c:v>
                </c:pt>
              </c:numCache>
            </c:numRef>
          </c:val>
        </c:ser>
        <c:ser>
          <c:idx val="4"/>
          <c:order val="4"/>
          <c:tx>
            <c:strRef>
              <c:f>Лист1!$F$1</c:f>
              <c:strCache>
                <c:ptCount val="1"/>
                <c:pt idx="0">
                  <c:v>УЛУЧШЕНИЕ КРАТКОСРОЧНОЙ ПАМЯТИ</c:v>
                </c:pt>
              </c:strCache>
            </c:strRef>
          </c:tx>
          <c:spPr>
            <a:solidFill>
              <a:schemeClr val="accent5"/>
            </a:solidFill>
            <a:ln>
              <a:noFill/>
            </a:ln>
            <a:effectLst/>
          </c:spPr>
          <c:invertIfNegative val="0"/>
          <c:cat>
            <c:strRef>
              <c:f>Лист1!$A$2:$A$5</c:f>
              <c:strCache>
                <c:ptCount val="1"/>
                <c:pt idx="0">
                  <c:v>УЧАСТНИКИ ПРАКТИКИ</c:v>
                </c:pt>
              </c:strCache>
            </c:strRef>
          </c:cat>
          <c:val>
            <c:numRef>
              <c:f>Лист1!$F$2:$F$5</c:f>
              <c:numCache>
                <c:formatCode>General</c:formatCode>
                <c:ptCount val="4"/>
                <c:pt idx="0">
                  <c:v>32</c:v>
                </c:pt>
              </c:numCache>
            </c:numRef>
          </c:val>
        </c:ser>
        <c:ser>
          <c:idx val="5"/>
          <c:order val="5"/>
          <c:tx>
            <c:strRef>
              <c:f>Лист1!$G$1</c:f>
              <c:strCache>
                <c:ptCount val="1"/>
                <c:pt idx="0">
                  <c:v>УЛУЧШЕНИЕ ПРОСТРАНСТВЕННОЙ ОРИЕНТАЦИИ</c:v>
                </c:pt>
              </c:strCache>
            </c:strRef>
          </c:tx>
          <c:spPr>
            <a:solidFill>
              <a:schemeClr val="accent6"/>
            </a:solidFill>
            <a:ln>
              <a:noFill/>
            </a:ln>
            <a:effectLst/>
          </c:spPr>
          <c:invertIfNegative val="0"/>
          <c:cat>
            <c:strRef>
              <c:f>Лист1!$A$2:$A$5</c:f>
              <c:strCache>
                <c:ptCount val="1"/>
                <c:pt idx="0">
                  <c:v>УЧАСТНИКИ ПРАКТИКИ</c:v>
                </c:pt>
              </c:strCache>
            </c:strRef>
          </c:cat>
          <c:val>
            <c:numRef>
              <c:f>Лист1!$G$2:$G$5</c:f>
              <c:numCache>
                <c:formatCode>General</c:formatCode>
                <c:ptCount val="4"/>
                <c:pt idx="0">
                  <c:v>38</c:v>
                </c:pt>
              </c:numCache>
            </c:numRef>
          </c:val>
        </c:ser>
        <c:ser>
          <c:idx val="6"/>
          <c:order val="6"/>
          <c:tx>
            <c:strRef>
              <c:f>Лист1!$H$1</c:f>
              <c:strCache>
                <c:ptCount val="1"/>
                <c:pt idx="0">
                  <c:v>УЛУЧШЕНИЕ КАЧЕСТВА СНА</c:v>
                </c:pt>
              </c:strCache>
            </c:strRef>
          </c:tx>
          <c:spPr>
            <a:solidFill>
              <a:schemeClr val="accent1">
                <a:lumMod val="60000"/>
              </a:schemeClr>
            </a:solidFill>
            <a:ln>
              <a:noFill/>
            </a:ln>
            <a:effectLst/>
          </c:spPr>
          <c:invertIfNegative val="0"/>
          <c:cat>
            <c:strRef>
              <c:f>Лист1!$A$2:$A$5</c:f>
              <c:strCache>
                <c:ptCount val="1"/>
                <c:pt idx="0">
                  <c:v>УЧАСТНИКИ ПРАКТИКИ</c:v>
                </c:pt>
              </c:strCache>
            </c:strRef>
          </c:cat>
          <c:val>
            <c:numRef>
              <c:f>Лист1!$H$2:$H$5</c:f>
              <c:numCache>
                <c:formatCode>General</c:formatCode>
                <c:ptCount val="4"/>
                <c:pt idx="0">
                  <c:v>26</c:v>
                </c:pt>
              </c:numCache>
            </c:numRef>
          </c:val>
        </c:ser>
        <c:ser>
          <c:idx val="7"/>
          <c:order val="7"/>
          <c:tx>
            <c:strRef>
              <c:f>Лист1!$I$1</c:f>
              <c:strCache>
                <c:ptCount val="1"/>
                <c:pt idx="0">
                  <c:v>СНИЖЕНИЕ АД</c:v>
                </c:pt>
              </c:strCache>
            </c:strRef>
          </c:tx>
          <c:spPr>
            <a:solidFill>
              <a:schemeClr val="accent2">
                <a:lumMod val="60000"/>
              </a:schemeClr>
            </a:solidFill>
            <a:ln>
              <a:noFill/>
            </a:ln>
            <a:effectLst/>
          </c:spPr>
          <c:invertIfNegative val="0"/>
          <c:cat>
            <c:strRef>
              <c:f>Лист1!$A$2:$A$5</c:f>
              <c:strCache>
                <c:ptCount val="1"/>
                <c:pt idx="0">
                  <c:v>УЧАСТНИКИ ПРАКТИКИ</c:v>
                </c:pt>
              </c:strCache>
            </c:strRef>
          </c:cat>
          <c:val>
            <c:numRef>
              <c:f>Лист1!$I$2:$I$5</c:f>
              <c:numCache>
                <c:formatCode>General</c:formatCode>
                <c:ptCount val="4"/>
                <c:pt idx="0">
                  <c:v>26</c:v>
                </c:pt>
              </c:numCache>
            </c:numRef>
          </c:val>
        </c:ser>
        <c:dLbls>
          <c:showLegendKey val="0"/>
          <c:showVal val="0"/>
          <c:showCatName val="0"/>
          <c:showSerName val="0"/>
          <c:showPercent val="0"/>
          <c:showBubbleSize val="0"/>
        </c:dLbls>
        <c:gapWidth val="219"/>
        <c:overlap val="-27"/>
        <c:axId val="368024960"/>
        <c:axId val="368026136"/>
      </c:barChart>
      <c:catAx>
        <c:axId val="368024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68026136"/>
        <c:crosses val="autoZero"/>
        <c:auto val="1"/>
        <c:lblAlgn val="ctr"/>
        <c:lblOffset val="100"/>
        <c:noMultiLvlLbl val="0"/>
      </c:catAx>
      <c:valAx>
        <c:axId val="368026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68024960"/>
        <c:crosses val="autoZero"/>
        <c:crossBetween val="between"/>
      </c:valAx>
      <c:spPr>
        <a:noFill/>
        <a:ln>
          <a:noFill/>
        </a:ln>
        <a:effectLst/>
      </c:spPr>
    </c:plotArea>
    <c:legend>
      <c:legendPos val="b"/>
      <c:layout>
        <c:manualLayout>
          <c:xMode val="edge"/>
          <c:yMode val="edge"/>
          <c:x val="1.4942630849744299E-2"/>
          <c:y val="0.66000485564318079"/>
          <c:w val="0.97155006907084263"/>
          <c:h val="0.3202301865376255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w="38100">
      <a:solidFill>
        <a:schemeClr val="tx1"/>
      </a:solid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80C674-7DFC-42FE-B9CD-82963CDB1557}"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076456F-F47D-4F25-8053-2A695DA0CA7D}"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D6C7379-69CC-4837-9905-BEBA22830C8A}"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EB8B7E-8AEE-4F10-BFEE-C999AD004D36}"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8668F3F9-58BC-440B-B37B-805B9055EF92}" type="datetimeFigureOut">
              <a:rPr lang="en-US" dirty="0"/>
              <a:t>11/13/2022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D5A53AF-48EA-489D-8260-9DCAB666386A}" type="datetimeFigureOut">
              <a:rPr lang="en-US" dirty="0"/>
              <a:t>11/13/2022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7D1BD23-6E54-4D9D-AD88-A2813C73CC25}"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471A834-4F3C-4AF9-9C74-05EC35A0F292}" type="datetimeFigureOut">
              <a:rPr lang="en-US" dirty="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35.jp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kcsonpriozersk.ru/" TargetMode="External"/><Relationship Id="rId2" Type="http://schemas.openxmlformats.org/officeDocument/2006/relationships/hyperlink" Target="mailto:c-s-o@mail.r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2096" y="426720"/>
            <a:ext cx="8229600"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КОМИТЕТ ПО СОЦИАЛЬНОЙ ЗАЩИТЕ НАСЕЛЕНИЯ ЛЕНИНГРАДСКОЙ ОБЛАСТИ</a:t>
            </a:r>
            <a:endParaRPr lang="ru-RU" b="1" dirty="0">
              <a:latin typeface="Times New Roman" panose="02020603050405020304" pitchFamily="18" charset="0"/>
              <a:cs typeface="Times New Roman" panose="02020603050405020304" pitchFamily="18" charset="0"/>
            </a:endParaRPr>
          </a:p>
        </p:txBody>
      </p:sp>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719328" y="1073051"/>
            <a:ext cx="10838688" cy="1015663"/>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ЛЕНИНГРАДСКОЕ ОБЛАСТНОЕ ГОСУДАРСТВЕННОЕ БЮДЖЕТНОЕ УЧРЕЖДЕНИЕ «ПРИОЗЕРСКИЙ КОМПЛЕКСНЫЙ ЦЕНТР </a:t>
            </a:r>
          </a:p>
          <a:p>
            <a:pPr algn="ctr"/>
            <a:r>
              <a:rPr lang="ru-RU" sz="2000" b="1" dirty="0" smtClean="0">
                <a:latin typeface="Times New Roman" panose="02020603050405020304" pitchFamily="18" charset="0"/>
                <a:cs typeface="Times New Roman" panose="02020603050405020304" pitchFamily="18" charset="0"/>
              </a:rPr>
              <a:t>СОЦИАЛЬНОГО ОБСЛУЖИВАНИЯ НАСЕЛЕНИЯ»</a:t>
            </a:r>
            <a:endParaRPr lang="ru-RU"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19328" y="2157284"/>
            <a:ext cx="10984992" cy="1743456"/>
          </a:xfrm>
          <a:prstGeom prst="rect">
            <a:avLst/>
          </a:prstGeom>
          <a:noFill/>
        </p:spPr>
        <p:txBody>
          <a:bodyPr wrap="square" rtlCol="0">
            <a:prstTxWarp prst="textFadeLeft">
              <a:avLst/>
            </a:prstTxWarp>
            <a:spAutoFit/>
          </a:bodyPr>
          <a:lstStyle/>
          <a:p>
            <a:r>
              <a:rPr lang="ru-RU" sz="2800" b="1" dirty="0" smtClean="0">
                <a:latin typeface="Times New Roman" panose="02020603050405020304" pitchFamily="18" charset="0"/>
                <a:cs typeface="Times New Roman" panose="02020603050405020304" pitchFamily="18" charset="0"/>
              </a:rPr>
              <a:t>ОТ ФИТНЕСА ДЛЯ УМА – К АКТИВНОМУ ДОЛГОЛЕТИЮ</a:t>
            </a:r>
            <a:endParaRPr lang="ru-RU" sz="2800" b="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4400" t="34311" r="4133" b="5955"/>
          <a:stretch/>
        </p:blipFill>
        <p:spPr>
          <a:xfrm>
            <a:off x="719328" y="3965582"/>
            <a:ext cx="2863613" cy="1402586"/>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7" name="Стрелка вправо 6"/>
          <p:cNvSpPr/>
          <p:nvPr/>
        </p:nvSpPr>
        <p:spPr>
          <a:xfrm>
            <a:off x="3594683" y="4405871"/>
            <a:ext cx="1581569" cy="52200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3"/>
          <a:stretch>
            <a:fillRect/>
          </a:stretch>
        </p:blipFill>
        <p:spPr>
          <a:xfrm>
            <a:off x="9083489" y="3759719"/>
            <a:ext cx="2248698" cy="1602434"/>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7057292" y="5571745"/>
            <a:ext cx="4854292" cy="892552"/>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АВТОР И РУКОВОДИТЕЛЬ ПРАКТИКИ:</a:t>
            </a:r>
          </a:p>
          <a:p>
            <a:r>
              <a:rPr lang="ru-RU" sz="2000" b="1" dirty="0" smtClean="0">
                <a:latin typeface="Times New Roman" panose="02020603050405020304" pitchFamily="18" charset="0"/>
                <a:cs typeface="Times New Roman" panose="02020603050405020304" pitchFamily="18" charset="0"/>
              </a:rPr>
              <a:t>НАУМЕНКО НАТАЛЬЯ ЮРЬЕВНА, </a:t>
            </a:r>
            <a:r>
              <a:rPr lang="ru-RU" sz="1600" b="1" dirty="0" smtClean="0">
                <a:latin typeface="Times New Roman" panose="02020603050405020304" pitchFamily="18" charset="0"/>
                <a:cs typeface="Times New Roman" panose="02020603050405020304" pitchFamily="18" charset="0"/>
              </a:rPr>
              <a:t>ДИРЕКТОР ЛОГБУ «ПРИОЗЕРСКИЙ КЦСОН»</a:t>
            </a:r>
            <a:endParaRPr lang="ru-RU" sz="1600" b="1" dirty="0">
              <a:latin typeface="Times New Roman" panose="02020603050405020304" pitchFamily="18" charset="0"/>
              <a:cs typeface="Times New Roman" panose="02020603050405020304" pitchFamily="18" charset="0"/>
            </a:endParaRPr>
          </a:p>
        </p:txBody>
      </p:sp>
      <p:sp>
        <p:nvSpPr>
          <p:cNvPr id="11" name="Стрелка вправо 10"/>
          <p:cNvSpPr/>
          <p:nvPr/>
        </p:nvSpPr>
        <p:spPr>
          <a:xfrm>
            <a:off x="7649281" y="4405871"/>
            <a:ext cx="1422466" cy="52200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a:blip r:embed="rId4"/>
          <a:stretch>
            <a:fillRect/>
          </a:stretch>
        </p:blipFill>
        <p:spPr>
          <a:xfrm>
            <a:off x="5164510" y="3534232"/>
            <a:ext cx="2484771" cy="186212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59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280555"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3639866" y="389613"/>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УТРЕННЯЯ </a:t>
            </a:r>
          </a:p>
          <a:p>
            <a:pPr algn="ctr"/>
            <a:r>
              <a:rPr lang="ru-RU" b="1" dirty="0" smtClean="0">
                <a:latin typeface="Times New Roman" panose="02020603050405020304" pitchFamily="18" charset="0"/>
                <a:cs typeface="Times New Roman" panose="02020603050405020304" pitchFamily="18" charset="0"/>
              </a:rPr>
              <a:t>ЗАРЯДКА</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154" y="389613"/>
            <a:ext cx="3313465" cy="2208114"/>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280555" y="1428430"/>
            <a:ext cx="8250934" cy="1477328"/>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При помощи простейшей зарядки для пожилых людей от всех недугов можно улучшить дыхание, помочь движению крови и лимфы и, что особенно важно в пожилом возрасте, укрепить иммунитет. Зарядка, выполняемая каждый день, помогает бороться с ослаблением неактивных мышц, чтобы избежать их атрофии. Не секрет, что малоподвижный образ жизни – прямой путь </a:t>
            </a:r>
            <a:r>
              <a:rPr lang="ru-RU" b="1" dirty="0" smtClean="0">
                <a:solidFill>
                  <a:schemeClr val="bg1"/>
                </a:solidFill>
                <a:latin typeface="Times New Roman" panose="02020603050405020304" pitchFamily="18" charset="0"/>
                <a:cs typeface="Times New Roman" panose="02020603050405020304" pitchFamily="18" charset="0"/>
              </a:rPr>
              <a:t>к</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80555" y="2796561"/>
            <a:ext cx="11538064" cy="3416320"/>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болезням. Пожилые люди, уже обремененные массой недугов, обречены на физическое бездействие. Какая уж тут зарядка! Мы знаем пожилых людей, которых судьба и болезни заставляют не выходить из своих квартир или больниц годами. Прикованные к постели из-за множества последствий и осложнений, они страдают без активных физических нагрузок. </a:t>
            </a:r>
            <a:r>
              <a:rPr lang="ru-RU" b="1" dirty="0" smtClean="0">
                <a:solidFill>
                  <a:schemeClr val="bg1"/>
                </a:solidFill>
                <a:latin typeface="Times New Roman" panose="02020603050405020304" pitchFamily="18" charset="0"/>
                <a:cs typeface="Times New Roman" panose="02020603050405020304" pitchFamily="18" charset="0"/>
              </a:rPr>
              <a:t>Даже </a:t>
            </a:r>
            <a:r>
              <a:rPr lang="ru-RU" b="1" dirty="0">
                <a:solidFill>
                  <a:schemeClr val="bg1"/>
                </a:solidFill>
                <a:latin typeface="Times New Roman" panose="02020603050405020304" pitchFamily="18" charset="0"/>
                <a:cs typeface="Times New Roman" panose="02020603050405020304" pitchFamily="18" charset="0"/>
              </a:rPr>
              <a:t>лежачему пожилому пациенту, естественно под наблюдением лечащего врача и помощи заботливых родственников, прописана физическая зарядка. Неподвижность может привести к развитию тромбоза и сепсиса. Зарядка для таких пожилых людей является часто просто их спасением. Мы иногда не замечаем, что каждодневно много двигаемся, ходим по лестницам, садимся, поднимаем руки, наклоняемся. Зарядка в понимании многих – это бодрые танцевальные движения под веселую музыку. Почему бы и нет, если ваш организм просит именно такую физическую нагрузку. </a:t>
            </a:r>
            <a:r>
              <a:rPr lang="ru-RU" b="1" dirty="0" smtClean="0">
                <a:solidFill>
                  <a:schemeClr val="bg1"/>
                </a:solidFill>
                <a:latin typeface="Times New Roman" panose="02020603050405020304" pitchFamily="18" charset="0"/>
                <a:cs typeface="Times New Roman" panose="02020603050405020304" pitchFamily="18" charset="0"/>
              </a:rPr>
              <a:t>Итак</a:t>
            </a:r>
            <a:r>
              <a:rPr lang="ru-RU" b="1" dirty="0">
                <a:solidFill>
                  <a:schemeClr val="bg1"/>
                </a:solidFill>
                <a:latin typeface="Times New Roman" panose="02020603050405020304" pitchFamily="18" charset="0"/>
                <a:cs typeface="Times New Roman" panose="02020603050405020304" pitchFamily="18" charset="0"/>
              </a:rPr>
              <a:t>, если вы еще сомневаетесь в необходимости ежедневной утренней зарядки, то напоминаем, что </a:t>
            </a:r>
            <a:r>
              <a:rPr lang="ru-RU" b="1" dirty="0" smtClean="0">
                <a:solidFill>
                  <a:schemeClr val="bg1"/>
                </a:solidFill>
                <a:latin typeface="Times New Roman" panose="02020603050405020304" pitchFamily="18" charset="0"/>
                <a:cs typeface="Times New Roman" panose="02020603050405020304" pitchFamily="18" charset="0"/>
              </a:rPr>
              <a:t>она - тело</a:t>
            </a:r>
            <a:r>
              <a:rPr lang="ru-RU" b="1" dirty="0">
                <a:solidFill>
                  <a:schemeClr val="bg1"/>
                </a:solidFill>
                <a:latin typeface="Times New Roman" panose="02020603050405020304" pitchFamily="18" charset="0"/>
                <a:cs typeface="Times New Roman" panose="02020603050405020304" pitchFamily="18" charset="0"/>
              </a:rPr>
              <a:t>, наполненное энергией от посильных физических упражнений, радость от бодрой зарядки прогонит депрессию, тревожность, сохранит ясность ума.</a:t>
            </a:r>
          </a:p>
        </p:txBody>
      </p:sp>
    </p:spTree>
    <p:extLst>
      <p:ext uri="{BB962C8B-B14F-4D97-AF65-F5344CB8AC3E}">
        <p14:creationId xmlns:p14="http://schemas.microsoft.com/office/powerpoint/2010/main" val="335709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84463" y="280416"/>
            <a:ext cx="1780186" cy="926672"/>
          </a:xfrm>
          <a:prstGeom prst="rect">
            <a:avLst/>
          </a:prstGeom>
        </p:spPr>
      </p:pic>
      <p:sp>
        <p:nvSpPr>
          <p:cNvPr id="4" name="Блок-схема: процесс 3"/>
          <p:cNvSpPr/>
          <p:nvPr/>
        </p:nvSpPr>
        <p:spPr>
          <a:xfrm>
            <a:off x="3816513" y="498810"/>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ГИМНАСТИКА </a:t>
            </a:r>
          </a:p>
          <a:p>
            <a:pPr algn="ctr"/>
            <a:r>
              <a:rPr lang="ru-RU" b="1" dirty="0" smtClean="0">
                <a:latin typeface="Times New Roman" panose="02020603050405020304" pitchFamily="18" charset="0"/>
                <a:cs typeface="Times New Roman" panose="02020603050405020304" pitchFamily="18" charset="0"/>
              </a:rPr>
              <a:t>ДЛЯ РУК</a:t>
            </a:r>
            <a:endParaRPr lang="ru-RU" dirty="0"/>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68045" t="19091" r="1409" b="41454"/>
          <a:stretch/>
        </p:blipFill>
        <p:spPr>
          <a:xfrm>
            <a:off x="9237518" y="363681"/>
            <a:ext cx="2597727" cy="251655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498902" y="1181699"/>
            <a:ext cx="8530937" cy="2031325"/>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По утверждению нейробиологов и психологов, специализирующихся на исследовании головного мозга, психическое здоровье в пожилом возрасте зависит от того, насколько развита у них мелкая моторика. Чем больше она развита, тем лучше работают отделы мозга, от которых зависит наша память и речь. Пальчиковая </a:t>
            </a:r>
            <a:r>
              <a:rPr lang="ru-RU" b="1" dirty="0" smtClean="0">
                <a:solidFill>
                  <a:schemeClr val="bg1"/>
                </a:solidFill>
                <a:latin typeface="Times New Roman" panose="02020603050405020304" pitchFamily="18" charset="0"/>
                <a:cs typeface="Times New Roman" panose="02020603050405020304" pitchFamily="18" charset="0"/>
              </a:rPr>
              <a:t>гимнастика — </a:t>
            </a:r>
            <a:r>
              <a:rPr lang="ru-RU" b="1" dirty="0">
                <a:solidFill>
                  <a:schemeClr val="bg1"/>
                </a:solidFill>
                <a:latin typeface="Times New Roman" panose="02020603050405020304" pitchFamily="18" charset="0"/>
                <a:cs typeface="Times New Roman" panose="02020603050405020304" pitchFamily="18" charset="0"/>
              </a:rPr>
              <a:t>возможность сохранить и улучшить подвижность кистей, пальцев рук. Упражнения можно использовать как профилактику старческих деменций. Противопоказаний гимнастика не имеет. </a:t>
            </a:r>
          </a:p>
        </p:txBody>
      </p:sp>
      <p:sp>
        <p:nvSpPr>
          <p:cNvPr id="7" name="Прямоугольник 6"/>
          <p:cNvSpPr/>
          <p:nvPr/>
        </p:nvSpPr>
        <p:spPr>
          <a:xfrm>
            <a:off x="498902" y="3098625"/>
            <a:ext cx="11331287" cy="2862322"/>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Пальчиковая гимнастика для пожилых — эффективный способ сохранить и развить интеллектуальные способности после 60 лет. Это упражнения, с помощью которых развивается мелкая моторика. Задействованы кисти, пальцы. Из подручных средств достаточного простого карандаша. При выполнении важна регулярность. Пальчиковая гимнастика должна войти в привычку, заниматься нужно ежедневно. Пусть это будет утренняя зарядка, если вам удобно. </a:t>
            </a:r>
            <a:r>
              <a:rPr lang="ru-RU" b="1" dirty="0" smtClean="0">
                <a:solidFill>
                  <a:schemeClr val="bg1"/>
                </a:solidFill>
                <a:latin typeface="Times New Roman" panose="02020603050405020304" pitchFamily="18" charset="0"/>
                <a:cs typeface="Times New Roman" panose="02020603050405020304" pitchFamily="18" charset="0"/>
              </a:rPr>
              <a:t>Выполняйте </a:t>
            </a:r>
            <a:r>
              <a:rPr lang="ru-RU" b="1" dirty="0">
                <a:solidFill>
                  <a:schemeClr val="bg1"/>
                </a:solidFill>
                <a:latin typeface="Times New Roman" panose="02020603050405020304" pitchFamily="18" charset="0"/>
                <a:cs typeface="Times New Roman" panose="02020603050405020304" pitchFamily="18" charset="0"/>
              </a:rPr>
              <a:t>ее в течение дня. Задействовать необходимо обе руки, а не только ту, которой вы привыкли работать.  Упражнения простые. </a:t>
            </a:r>
            <a:r>
              <a:rPr lang="ru-RU" b="1" dirty="0" smtClean="0">
                <a:solidFill>
                  <a:schemeClr val="bg1"/>
                </a:solidFill>
                <a:latin typeface="Times New Roman" panose="02020603050405020304" pitchFamily="18" charset="0"/>
                <a:cs typeface="Times New Roman" panose="02020603050405020304" pitchFamily="18" charset="0"/>
              </a:rPr>
              <a:t>Ключевой </a:t>
            </a:r>
            <a:r>
              <a:rPr lang="ru-RU" b="1" dirty="0">
                <a:solidFill>
                  <a:schemeClr val="bg1"/>
                </a:solidFill>
                <a:latin typeface="Times New Roman" panose="02020603050405020304" pitchFamily="18" charset="0"/>
                <a:cs typeface="Times New Roman" panose="02020603050405020304" pitchFamily="18" charset="0"/>
              </a:rPr>
              <a:t>момент реабилитации заключается именно в их реабилитации. Эффективнее всего крупная и мелкая моторика восстанавливается у пожилых тогда, когда не затягивают с реабилитацией. Пальчиковая гимнастика восстанавливает двигательную активность. Помогает вернуть тактильную чувствительность. </a:t>
            </a:r>
            <a:r>
              <a:rPr lang="ru-RU" b="1" dirty="0" smtClean="0">
                <a:solidFill>
                  <a:schemeClr val="bg1"/>
                </a:solidFill>
                <a:latin typeface="Times New Roman" panose="02020603050405020304" pitchFamily="18" charset="0"/>
                <a:cs typeface="Times New Roman" panose="02020603050405020304" pitchFamily="18" charset="0"/>
              </a:rPr>
              <a:t>Гимнастика </a:t>
            </a:r>
            <a:r>
              <a:rPr lang="ru-RU" b="1" dirty="0">
                <a:solidFill>
                  <a:schemeClr val="bg1"/>
                </a:solidFill>
                <a:latin typeface="Times New Roman" panose="02020603050405020304" pitchFamily="18" charset="0"/>
                <a:cs typeface="Times New Roman" panose="02020603050405020304" pitchFamily="18" charset="0"/>
              </a:rPr>
              <a:t>для пожилых должна быть простой. </a:t>
            </a:r>
            <a:r>
              <a:rPr lang="ru-RU" b="1" dirty="0" smtClean="0">
                <a:solidFill>
                  <a:schemeClr val="bg1"/>
                </a:solidFill>
                <a:latin typeface="Times New Roman" panose="02020603050405020304" pitchFamily="18" charset="0"/>
                <a:cs typeface="Times New Roman" panose="02020603050405020304" pitchFamily="18" charset="0"/>
              </a:rPr>
              <a:t>Не </a:t>
            </a:r>
            <a:r>
              <a:rPr lang="ru-RU" b="1" dirty="0">
                <a:solidFill>
                  <a:schemeClr val="bg1"/>
                </a:solidFill>
                <a:latin typeface="Times New Roman" panose="02020603050405020304" pitchFamily="18" charset="0"/>
                <a:cs typeface="Times New Roman" panose="02020603050405020304" pitchFamily="18" charset="0"/>
              </a:rPr>
              <a:t>допускается насилие над мышцами.</a:t>
            </a:r>
          </a:p>
        </p:txBody>
      </p:sp>
    </p:spTree>
    <p:extLst>
      <p:ext uri="{BB962C8B-B14F-4D97-AF65-F5344CB8AC3E}">
        <p14:creationId xmlns:p14="http://schemas.microsoft.com/office/powerpoint/2010/main" val="2985028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6"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4211366" y="498810"/>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КОГНИТИВНЫЙ</a:t>
            </a: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ТРЕНИНГ</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293" y="363681"/>
            <a:ext cx="3457474" cy="230678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353568" y="1207088"/>
            <a:ext cx="7932908" cy="1754326"/>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Особенностью этого возраста является то, что изменению подвержены </a:t>
            </a:r>
            <a:r>
              <a:rPr lang="ru-RU" b="1" dirty="0" smtClean="0">
                <a:solidFill>
                  <a:schemeClr val="bg1"/>
                </a:solidFill>
                <a:latin typeface="Times New Roman" panose="02020603050405020304" pitchFamily="18" charset="0"/>
                <a:cs typeface="Times New Roman" panose="02020603050405020304" pitchFamily="18" charset="0"/>
              </a:rPr>
              <a:t>настроение и деятельность </a:t>
            </a:r>
            <a:r>
              <a:rPr lang="ru-RU" b="1" dirty="0">
                <a:solidFill>
                  <a:schemeClr val="bg1"/>
                </a:solidFill>
                <a:latin typeface="Times New Roman" panose="02020603050405020304" pitchFamily="18" charset="0"/>
                <a:cs typeface="Times New Roman" panose="02020603050405020304" pitchFamily="18" charset="0"/>
              </a:rPr>
              <a:t>интеллекта. Деменция у пожилых (слабоумие</a:t>
            </a:r>
            <a:r>
              <a:rPr lang="ru-RU" b="1" dirty="0" smtClean="0">
                <a:solidFill>
                  <a:schemeClr val="bg1"/>
                </a:solidFill>
                <a:latin typeface="Times New Roman" panose="02020603050405020304" pitchFamily="18" charset="0"/>
                <a:cs typeface="Times New Roman" panose="02020603050405020304" pitchFamily="18" charset="0"/>
              </a:rPr>
              <a:t>) – </a:t>
            </a:r>
            <a:r>
              <a:rPr lang="ru-RU" b="1" dirty="0">
                <a:solidFill>
                  <a:schemeClr val="bg1"/>
                </a:solidFill>
                <a:latin typeface="Times New Roman" panose="02020603050405020304" pitchFamily="18" charset="0"/>
                <a:cs typeface="Times New Roman" panose="02020603050405020304" pitchFamily="18" charset="0"/>
              </a:rPr>
              <a:t>это </a:t>
            </a:r>
            <a:r>
              <a:rPr lang="ru-RU" b="1" dirty="0" smtClean="0">
                <a:solidFill>
                  <a:schemeClr val="bg1"/>
                </a:solidFill>
                <a:latin typeface="Times New Roman" panose="02020603050405020304" pitchFamily="18" charset="0"/>
                <a:cs typeface="Times New Roman" panose="02020603050405020304" pitchFamily="18" charset="0"/>
              </a:rPr>
              <a:t>результат длительного </a:t>
            </a:r>
            <a:r>
              <a:rPr lang="ru-RU" b="1" dirty="0">
                <a:solidFill>
                  <a:schemeClr val="bg1"/>
                </a:solidFill>
                <a:latin typeface="Times New Roman" panose="02020603050405020304" pitchFamily="18" charset="0"/>
                <a:cs typeface="Times New Roman" panose="02020603050405020304" pitchFamily="18" charset="0"/>
              </a:rPr>
              <a:t>угасания нервных импульсов </a:t>
            </a:r>
            <a:r>
              <a:rPr lang="ru-RU" b="1" dirty="0" smtClean="0">
                <a:solidFill>
                  <a:schemeClr val="bg1"/>
                </a:solidFill>
                <a:latin typeface="Times New Roman" panose="02020603050405020304" pitchFamily="18" charset="0"/>
                <a:cs typeface="Times New Roman" panose="02020603050405020304" pitchFamily="18" charset="0"/>
              </a:rPr>
              <a:t>мозга. Значительно </a:t>
            </a:r>
            <a:r>
              <a:rPr lang="ru-RU" b="1" dirty="0">
                <a:solidFill>
                  <a:schemeClr val="bg1"/>
                </a:solidFill>
                <a:latin typeface="Times New Roman" panose="02020603050405020304" pitchFamily="18" charset="0"/>
                <a:cs typeface="Times New Roman" panose="02020603050405020304" pitchFamily="18" charset="0"/>
              </a:rPr>
              <a:t>отсрочить </a:t>
            </a:r>
            <a:r>
              <a:rPr lang="ru-RU" b="1" dirty="0" smtClean="0">
                <a:solidFill>
                  <a:schemeClr val="bg1"/>
                </a:solidFill>
                <a:latin typeface="Times New Roman" panose="02020603050405020304" pitchFamily="18" charset="0"/>
                <a:cs typeface="Times New Roman" panose="02020603050405020304" pitchFamily="18" charset="0"/>
              </a:rPr>
              <a:t>болезнь можно</a:t>
            </a:r>
            <a:r>
              <a:rPr lang="ru-RU" b="1" dirty="0">
                <a:solidFill>
                  <a:schemeClr val="bg1"/>
                </a:solidFill>
                <a:latin typeface="Times New Roman" panose="02020603050405020304" pitchFamily="18" charset="0"/>
                <a:cs typeface="Times New Roman" panose="02020603050405020304" pitchFamily="18" charset="0"/>
              </a:rPr>
              <a:t>, начав лечение на ранней стадии. Если рассматривать </a:t>
            </a:r>
            <a:r>
              <a:rPr lang="ru-RU" b="1" dirty="0" smtClean="0">
                <a:solidFill>
                  <a:schemeClr val="bg1"/>
                </a:solidFill>
                <a:latin typeface="Times New Roman" panose="02020603050405020304" pitchFamily="18" charset="0"/>
                <a:cs typeface="Times New Roman" panose="02020603050405020304" pitchFamily="18" charset="0"/>
              </a:rPr>
              <a:t>рассеянность, участившуюся </a:t>
            </a:r>
            <a:r>
              <a:rPr lang="ru-RU" b="1" dirty="0">
                <a:solidFill>
                  <a:schemeClr val="bg1"/>
                </a:solidFill>
                <a:latin typeface="Times New Roman" panose="02020603050405020304" pitchFamily="18" charset="0"/>
                <a:cs typeface="Times New Roman" panose="02020603050405020304" pitchFamily="18" charset="0"/>
              </a:rPr>
              <a:t>забывчивость, частые смены настроения как начало нарушений, то </a:t>
            </a:r>
            <a:r>
              <a:rPr lang="ru-RU" b="1" dirty="0" smtClean="0">
                <a:solidFill>
                  <a:schemeClr val="bg1"/>
                </a:solidFill>
                <a:latin typeface="Times New Roman" panose="02020603050405020304" pitchFamily="18" charset="0"/>
                <a:cs typeface="Times New Roman" panose="02020603050405020304" pitchFamily="18" charset="0"/>
              </a:rPr>
              <a:t>их можно успешно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53564" y="2858472"/>
            <a:ext cx="11474199" cy="1477328"/>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устранить. Статистика запущенных форм нарушений среди </a:t>
            </a:r>
            <a:r>
              <a:rPr lang="ru-RU" b="1" dirty="0" smtClean="0">
                <a:solidFill>
                  <a:schemeClr val="bg1"/>
                </a:solidFill>
                <a:latin typeface="Times New Roman" panose="02020603050405020304" pitchFamily="18" charset="0"/>
                <a:cs typeface="Times New Roman" panose="02020603050405020304" pitchFamily="18" charset="0"/>
              </a:rPr>
              <a:t>пожилых людей</a:t>
            </a:r>
            <a:r>
              <a:rPr lang="ru-RU" b="1" dirty="0">
                <a:solidFill>
                  <a:schemeClr val="bg1"/>
                </a:solidFill>
                <a:latin typeface="Times New Roman" panose="02020603050405020304" pitchFamily="18" charset="0"/>
                <a:cs typeface="Times New Roman" panose="02020603050405020304" pitchFamily="18" charset="0"/>
              </a:rPr>
              <a:t>, ставит на первое место болезнь Альцгеймера. Она характеризуется снижением интеллекта, забывчивостью. Вторым </a:t>
            </a:r>
            <a:r>
              <a:rPr lang="ru-RU" b="1" dirty="0" smtClean="0">
                <a:solidFill>
                  <a:schemeClr val="bg1"/>
                </a:solidFill>
                <a:latin typeface="Times New Roman" panose="02020603050405020304" pitchFamily="18" charset="0"/>
                <a:cs typeface="Times New Roman" panose="02020603050405020304" pitchFamily="18" charset="0"/>
              </a:rPr>
              <a:t>по численности заболеванием </a:t>
            </a:r>
            <a:r>
              <a:rPr lang="ru-RU" b="1" dirty="0">
                <a:solidFill>
                  <a:schemeClr val="bg1"/>
                </a:solidFill>
                <a:latin typeface="Times New Roman" panose="02020603050405020304" pitchFamily="18" charset="0"/>
                <a:cs typeface="Times New Roman" panose="02020603050405020304" pitchFamily="18" charset="0"/>
              </a:rPr>
              <a:t>у пожилых людей является деменция </a:t>
            </a:r>
            <a:r>
              <a:rPr lang="ru-RU" b="1" dirty="0" smtClean="0">
                <a:solidFill>
                  <a:schemeClr val="bg1"/>
                </a:solidFill>
                <a:latin typeface="Times New Roman" panose="02020603050405020304" pitchFamily="18" charset="0"/>
                <a:cs typeface="Times New Roman" panose="02020603050405020304" pitchFamily="18" charset="0"/>
              </a:rPr>
              <a:t>из-за поражения </a:t>
            </a:r>
            <a:r>
              <a:rPr lang="ru-RU" b="1" dirty="0">
                <a:solidFill>
                  <a:schemeClr val="bg1"/>
                </a:solidFill>
                <a:latin typeface="Times New Roman" panose="02020603050405020304" pitchFamily="18" charset="0"/>
                <a:cs typeface="Times New Roman" panose="02020603050405020304" pitchFamily="18" charset="0"/>
              </a:rPr>
              <a:t>сосудов. Основные причины возникновения: травмы мозга; сахарный диабет; вегетососудистая дистония; повышенное артериальное давление; общая интоксикация организма</a:t>
            </a:r>
            <a:r>
              <a:rPr lang="ru-RU" b="1" dirty="0" smtClean="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53563" y="4218628"/>
            <a:ext cx="11474199" cy="2308324"/>
          </a:xfrm>
          <a:prstGeom prst="rect">
            <a:avLst/>
          </a:prstGeom>
        </p:spPr>
        <p:txBody>
          <a:bodyPr wrap="square">
            <a:spAutoFit/>
          </a:bodyPr>
          <a:lstStyle/>
          <a:p>
            <a:r>
              <a:rPr lang="ru-RU" b="1" dirty="0" smtClean="0">
                <a:solidFill>
                  <a:schemeClr val="bg1"/>
                </a:solidFill>
                <a:latin typeface="Times New Roman" panose="02020603050405020304" pitchFamily="18" charset="0"/>
                <a:cs typeface="Times New Roman" panose="02020603050405020304" pitchFamily="18" charset="0"/>
              </a:rPr>
              <a:t>Цели занятий по профилактике когнитивных нарушений: выявление </a:t>
            </a:r>
            <a:r>
              <a:rPr lang="ru-RU" b="1" dirty="0">
                <a:solidFill>
                  <a:schemeClr val="bg1"/>
                </a:solidFill>
                <a:latin typeface="Times New Roman" panose="02020603050405020304" pitchFamily="18" charset="0"/>
                <a:cs typeface="Times New Roman" panose="02020603050405020304" pitchFamily="18" charset="0"/>
              </a:rPr>
              <a:t>когнитивного статуса у лиц </a:t>
            </a:r>
            <a:r>
              <a:rPr lang="ru-RU" b="1" dirty="0" smtClean="0">
                <a:solidFill>
                  <a:schemeClr val="bg1"/>
                </a:solidFill>
                <a:latin typeface="Times New Roman" panose="02020603050405020304" pitchFamily="18" charset="0"/>
                <a:cs typeface="Times New Roman" panose="02020603050405020304" pitchFamily="18" charset="0"/>
              </a:rPr>
              <a:t>пожилого возраста и инвалидов; выявление </a:t>
            </a:r>
            <a:r>
              <a:rPr lang="ru-RU" b="1" dirty="0">
                <a:solidFill>
                  <a:schemeClr val="bg1"/>
                </a:solidFill>
                <a:latin typeface="Times New Roman" panose="02020603050405020304" pitchFamily="18" charset="0"/>
                <a:cs typeface="Times New Roman" panose="02020603050405020304" pitchFamily="18" charset="0"/>
              </a:rPr>
              <a:t>и раскрытие творческого интеллектуального потенциала </a:t>
            </a:r>
            <a:r>
              <a:rPr lang="ru-RU" b="1" dirty="0" smtClean="0">
                <a:solidFill>
                  <a:schemeClr val="bg1"/>
                </a:solidFill>
                <a:latin typeface="Times New Roman" panose="02020603050405020304" pitchFamily="18" charset="0"/>
                <a:cs typeface="Times New Roman" panose="02020603050405020304" pitchFamily="18" charset="0"/>
              </a:rPr>
              <a:t>пожилого человека; проведение </a:t>
            </a:r>
            <a:r>
              <a:rPr lang="ru-RU" b="1" dirty="0">
                <a:solidFill>
                  <a:schemeClr val="bg1"/>
                </a:solidFill>
                <a:latin typeface="Times New Roman" panose="02020603050405020304" pitchFamily="18" charset="0"/>
                <a:cs typeface="Times New Roman" panose="02020603050405020304" pitchFamily="18" charset="0"/>
              </a:rPr>
              <a:t>тренировки по восстановлению и поддержанию в рабочем </a:t>
            </a:r>
            <a:r>
              <a:rPr lang="ru-RU" b="1" dirty="0" smtClean="0">
                <a:solidFill>
                  <a:schemeClr val="bg1"/>
                </a:solidFill>
                <a:latin typeface="Times New Roman" panose="02020603050405020304" pitchFamily="18" charset="0"/>
                <a:cs typeface="Times New Roman" panose="02020603050405020304" pitchFamily="18" charset="0"/>
              </a:rPr>
              <a:t>состоянии когнитивных </a:t>
            </a:r>
            <a:r>
              <a:rPr lang="ru-RU" b="1" dirty="0">
                <a:solidFill>
                  <a:schemeClr val="bg1"/>
                </a:solidFill>
                <a:latin typeface="Times New Roman" panose="02020603050405020304" pitchFamily="18" charset="0"/>
                <a:cs typeface="Times New Roman" panose="02020603050405020304" pitchFamily="18" charset="0"/>
              </a:rPr>
              <a:t>функций</a:t>
            </a:r>
            <a:r>
              <a:rPr lang="ru-RU" b="1" dirty="0" smtClean="0">
                <a:solidFill>
                  <a:schemeClr val="bg1"/>
                </a:solidFill>
                <a:latin typeface="Times New Roman" panose="02020603050405020304" pitchFamily="18" charset="0"/>
                <a:cs typeface="Times New Roman" panose="02020603050405020304" pitchFamily="18" charset="0"/>
              </a:rPr>
              <a:t>. Задачи занятий по профилактике когнитивных нарушений: формирование </a:t>
            </a:r>
            <a:r>
              <a:rPr lang="ru-RU" b="1" dirty="0">
                <a:solidFill>
                  <a:schemeClr val="bg1"/>
                </a:solidFill>
                <a:latin typeface="Times New Roman" panose="02020603050405020304" pitchFamily="18" charset="0"/>
                <a:cs typeface="Times New Roman" panose="02020603050405020304" pitchFamily="18" charset="0"/>
              </a:rPr>
              <a:t>навыков логического </a:t>
            </a:r>
            <a:r>
              <a:rPr lang="ru-RU" b="1" dirty="0" smtClean="0">
                <a:solidFill>
                  <a:schemeClr val="bg1"/>
                </a:solidFill>
                <a:latin typeface="Times New Roman" panose="02020603050405020304" pitchFamily="18" charset="0"/>
                <a:cs typeface="Times New Roman" panose="02020603050405020304" pitchFamily="18" charset="0"/>
              </a:rPr>
              <a:t>мышления</a:t>
            </a:r>
            <a:r>
              <a:rPr lang="ru-RU" b="1" dirty="0">
                <a:solidFill>
                  <a:schemeClr val="bg1"/>
                </a:solidFill>
                <a:latin typeface="Times New Roman" panose="02020603050405020304" pitchFamily="18" charset="0"/>
                <a:cs typeface="Times New Roman" panose="02020603050405020304" pitchFamily="18" charset="0"/>
              </a:rPr>
              <a:t>, а также их тренировка</a:t>
            </a:r>
            <a:r>
              <a:rPr lang="ru-RU" b="1" dirty="0" smtClean="0">
                <a:solidFill>
                  <a:schemeClr val="bg1"/>
                </a:solidFill>
                <a:latin typeface="Times New Roman" panose="02020603050405020304" pitchFamily="18" charset="0"/>
                <a:cs typeface="Times New Roman" panose="02020603050405020304" pitchFamily="18" charset="0"/>
              </a:rPr>
              <a:t>, развитие </a:t>
            </a:r>
            <a:r>
              <a:rPr lang="ru-RU" b="1" dirty="0">
                <a:solidFill>
                  <a:schemeClr val="bg1"/>
                </a:solidFill>
                <a:latin typeface="Times New Roman" panose="02020603050405020304" pitchFamily="18" charset="0"/>
                <a:cs typeface="Times New Roman" panose="02020603050405020304" pitchFamily="18" charset="0"/>
              </a:rPr>
              <a:t>коммуникативных навыков, развитие креативных (творческих) </a:t>
            </a:r>
            <a:r>
              <a:rPr lang="ru-RU" b="1" dirty="0" smtClean="0">
                <a:solidFill>
                  <a:schemeClr val="bg1"/>
                </a:solidFill>
                <a:latin typeface="Times New Roman" panose="02020603050405020304" pitchFamily="18" charset="0"/>
                <a:cs typeface="Times New Roman" panose="02020603050405020304" pitchFamily="18" charset="0"/>
              </a:rPr>
              <a:t>способностей; поддержание </a:t>
            </a:r>
            <a:r>
              <a:rPr lang="ru-RU" b="1" dirty="0">
                <a:solidFill>
                  <a:schemeClr val="bg1"/>
                </a:solidFill>
                <a:latin typeface="Times New Roman" panose="02020603050405020304" pitchFamily="18" charset="0"/>
                <a:cs typeface="Times New Roman" panose="02020603050405020304" pitchFamily="18" charset="0"/>
              </a:rPr>
              <a:t>функций памяти, внимания и мышления</a:t>
            </a:r>
            <a:r>
              <a:rPr lang="ru-RU" b="1" dirty="0" smtClean="0">
                <a:solidFill>
                  <a:schemeClr val="bg1"/>
                </a:solidFill>
                <a:latin typeface="Times New Roman" panose="02020603050405020304" pitchFamily="18" charset="0"/>
                <a:cs typeface="Times New Roman" panose="02020603050405020304" pitchFamily="18" charset="0"/>
              </a:rPr>
              <a:t>, улучшение </a:t>
            </a:r>
            <a:r>
              <a:rPr lang="ru-RU" b="1" dirty="0">
                <a:solidFill>
                  <a:schemeClr val="bg1"/>
                </a:solidFill>
                <a:latin typeface="Times New Roman" panose="02020603050405020304" pitchFamily="18" charset="0"/>
                <a:cs typeface="Times New Roman" panose="02020603050405020304" pitchFamily="18" charset="0"/>
              </a:rPr>
              <a:t>скорости реакции, повышение эмоционального фона настроения и др</a:t>
            </a:r>
            <a:r>
              <a:rPr lang="ru-RU" b="1" dirty="0" smtClean="0">
                <a:solidFill>
                  <a:schemeClr val="bg1"/>
                </a:solidFill>
                <a:latin typeface="Times New Roman" panose="02020603050405020304" pitchFamily="18" charset="0"/>
                <a:cs typeface="Times New Roman" panose="02020603050405020304" pitchFamily="18" charset="0"/>
              </a:rPr>
              <a:t>.; воспитание </a:t>
            </a:r>
            <a:r>
              <a:rPr lang="ru-RU" b="1" dirty="0">
                <a:solidFill>
                  <a:schemeClr val="bg1"/>
                </a:solidFill>
                <a:latin typeface="Times New Roman" panose="02020603050405020304" pitchFamily="18" charset="0"/>
                <a:cs typeface="Times New Roman" panose="02020603050405020304" pitchFamily="18" charset="0"/>
              </a:rPr>
              <a:t>творческого отношения ко всем сферам жизни.</a:t>
            </a:r>
          </a:p>
        </p:txBody>
      </p:sp>
    </p:spTree>
    <p:extLst>
      <p:ext uri="{BB962C8B-B14F-4D97-AF65-F5344CB8AC3E}">
        <p14:creationId xmlns:p14="http://schemas.microsoft.com/office/powerpoint/2010/main" val="3300090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3837294" y="498810"/>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НЕЙРОБИКА</a:t>
            </a:r>
            <a:endParaRPr lang="ru-RU"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46810" y="1309254"/>
            <a:ext cx="8250382" cy="2668423"/>
          </a:xfrm>
          <a:prstGeom prst="rect">
            <a:avLst/>
          </a:prstGeom>
        </p:spPr>
        <p:txBody>
          <a:bodyPr wrap="square">
            <a:spAutoFit/>
          </a:bodyPr>
          <a:lstStyle/>
          <a:p>
            <a:pPr algn="just">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«Нейробика» – инновационная технология, направленная на стимулирование интеллектуальной деятельности человека посредством решения кроссвордов, головоломок, ребусов и пр. Это комплекс упражнений, так называемая гимнастика для мышления, стимулирующая способность мозга к познанию. Упражнения по данной технологии помогают лучше сконцентрироваться и усвоить новые знания, поддержать работу головного мозга и избежать ухудшения памяти.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446810" y="3195988"/>
            <a:ext cx="11191008" cy="3139321"/>
          </a:xfrm>
          <a:prstGeom prst="rect">
            <a:avLst/>
          </a:prstGeom>
        </p:spPr>
        <p:txBody>
          <a:bodyPr wrap="square">
            <a:spAutoFit/>
          </a:bodyPr>
          <a:lstStyle/>
          <a:p>
            <a:pPr algn="just">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Актуальность. В настоящее время основными задачами являются не только увеличение продолжительности жизни, но и обеспечение возможности сохранения интеллекта и психического здоровья граждан пожилого возраста и инвалидов</a:t>
            </a: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Главный принцип «Нейробики» – постоянно изменять простые шаблонные действия, то есть выполнять их нестандартным способом и в максимально непривычных комбинациях. </a:t>
            </a:r>
            <a:r>
              <a:rPr lang="ru-RU" b="1" dirty="0">
                <a:solidFill>
                  <a:schemeClr val="bg1"/>
                </a:solidFill>
                <a:latin typeface="Times New Roman" panose="02020603050405020304" pitchFamily="18" charset="0"/>
                <a:cs typeface="Times New Roman" panose="02020603050405020304" pitchFamily="18" charset="0"/>
              </a:rPr>
              <a:t>Данная форма работы может применяться с маломобильными гражданами, находящимися на постельном режиме, при проведении индивидуальных занятий на дому. Реализация мероприятий технологии обеспечит комфортную стимулирующую среду, которая благоприятно отразится на поддержании когнитивных процессов у граждан пожилого возраста и инвалидов, их эмоциональном здоровье. В итоге это положительно скажется на повышении качества жизни и поддержании активного долголетия граждан старшего поколения и инвалидов, проживающих в домашних условиях. </a:t>
            </a:r>
            <a:endPar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12358"/>
          <a:stretch/>
        </p:blipFill>
        <p:spPr>
          <a:xfrm>
            <a:off x="8777314" y="358556"/>
            <a:ext cx="2997387" cy="257686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1308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3868466" y="498810"/>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МЕТОД</a:t>
            </a: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МОНТЕССОРИ</a:t>
            </a:r>
            <a:endParaRPr lang="ru-RU" b="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8029749" y="280416"/>
            <a:ext cx="3788317" cy="2529754"/>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7" name="Прямоугольник 6"/>
          <p:cNvSpPr/>
          <p:nvPr/>
        </p:nvSpPr>
        <p:spPr>
          <a:xfrm>
            <a:off x="353568" y="1207088"/>
            <a:ext cx="7582663" cy="1754326"/>
          </a:xfrm>
          <a:prstGeom prst="rect">
            <a:avLst/>
          </a:prstGeom>
        </p:spPr>
        <p:txBody>
          <a:bodyPr wrap="square">
            <a:spAutoFit/>
          </a:bodyPr>
          <a:lstStyle/>
          <a:p>
            <a:pPr algn="just"/>
            <a:r>
              <a:rPr lang="ru-RU" b="1" dirty="0">
                <a:solidFill>
                  <a:schemeClr val="bg1"/>
                </a:solidFill>
                <a:latin typeface="Times New Roman" panose="02020603050405020304" pitchFamily="18" charset="0"/>
                <a:ea typeface="Calibri" panose="020F0502020204030204" pitchFamily="34" charset="0"/>
              </a:rPr>
              <a:t>Разработанная в начале XX века методика обучения Марии Монтессори основана на том, что необходимо учитывать возможности и потребности. Отвечать на вопросы: на что они способны? а что им нравится делать? Для специалиста важно создать задачу, которая чуть - чуть выше зоны комфорта, чтобы получатели социальных услуг могли улучшить свой навык. Эти правила работают как для людей </a:t>
            </a:r>
            <a:r>
              <a:rPr lang="ru-RU" b="1" dirty="0" smtClean="0">
                <a:solidFill>
                  <a:schemeClr val="bg1"/>
                </a:solidFill>
                <a:latin typeface="Times New Roman" panose="02020603050405020304" pitchFamily="18" charset="0"/>
                <a:ea typeface="Calibri" panose="020F0502020204030204" pitchFamily="34" charset="0"/>
              </a:rPr>
              <a:t>с</a:t>
            </a:r>
            <a:endParaRPr lang="ru-RU" b="1" dirty="0">
              <a:solidFill>
                <a:schemeClr val="bg1"/>
              </a:solidFill>
            </a:endParaRPr>
          </a:p>
        </p:txBody>
      </p:sp>
      <p:sp>
        <p:nvSpPr>
          <p:cNvPr id="8" name="Прямоугольник 7"/>
          <p:cNvSpPr/>
          <p:nvPr/>
        </p:nvSpPr>
        <p:spPr>
          <a:xfrm>
            <a:off x="353568" y="2856361"/>
            <a:ext cx="11388159" cy="3693319"/>
          </a:xfrm>
          <a:prstGeom prst="rect">
            <a:avLst/>
          </a:prstGeom>
        </p:spPr>
        <p:txBody>
          <a:bodyPr wrap="square">
            <a:spAutoFit/>
          </a:bodyPr>
          <a:lstStyle/>
          <a:p>
            <a:pPr algn="just"/>
            <a:r>
              <a:rPr lang="ru-RU" b="1" dirty="0">
                <a:solidFill>
                  <a:schemeClr val="bg1"/>
                </a:solidFill>
                <a:latin typeface="Times New Roman" panose="02020603050405020304" pitchFamily="18" charset="0"/>
                <a:ea typeface="Calibri" panose="020F0502020204030204" pitchFamily="34" charset="0"/>
              </a:rPr>
              <a:t>деменцией, так и для людей с постинсультными состояниями. Потерянные навыки у пожилых при возникновении деменции являются по сути теми же первичными навыками, которые получают дети дошкольного возраста. </a:t>
            </a:r>
            <a:r>
              <a:rPr lang="ru-RU" b="1" dirty="0" smtClean="0">
                <a:solidFill>
                  <a:schemeClr val="bg1"/>
                </a:solidFill>
                <a:latin typeface="Times New Roman" panose="02020603050405020304" pitchFamily="18" charset="0"/>
                <a:ea typeface="Calibri" panose="020F0502020204030204" pitchFamily="34" charset="0"/>
              </a:rPr>
              <a:t>Система </a:t>
            </a:r>
            <a:r>
              <a:rPr lang="ru-RU" b="1" dirty="0">
                <a:solidFill>
                  <a:schemeClr val="bg1"/>
                </a:solidFill>
                <a:latin typeface="Times New Roman" panose="02020603050405020304" pitchFamily="18" charset="0"/>
                <a:ea typeface="Calibri" panose="020F0502020204030204" pitchFamily="34" charset="0"/>
              </a:rPr>
              <a:t>Монтессори по уходу за пожилыми людьми и инвалидами имеет похожую цель — задействовать ощущения и чувства, чтобы помочь пожилым людям и инвалидам заново открыть для себя окружающий мир. Создание среды, в которой человек найдет связь с окружающим миром – важнейшая задача при работе с деменцией. Занятия по системе Монтессори помогают пожилым людям и инвалидам заново обучиться навыкам чтения, письма, ориентации в мире. Деятельность, в которой задействованы мышление, внимание, логика – ежедневно воздействует на когнитивные процессы пожилых людей. Пожилые люди и инвалиды чувствуют очень большую потребность в том, чтобы быть нужными и полезными в обществе. Это можно использовать даже в быту, например, одно из упражнений, используемых в работе: разложить выстиранное белье (наволочки к наволочкам, простыни к простыням, белье к белью) или вытирать вымытую посуду и раскладывать по местам (чашки к чашкам, ложки к ложкам). </a:t>
            </a:r>
            <a:endParaRPr lang="ru-RU" b="1" dirty="0">
              <a:solidFill>
                <a:schemeClr val="bg1"/>
              </a:solidFill>
            </a:endParaRPr>
          </a:p>
        </p:txBody>
      </p:sp>
    </p:spTree>
    <p:extLst>
      <p:ext uri="{BB962C8B-B14F-4D97-AF65-F5344CB8AC3E}">
        <p14:creationId xmlns:p14="http://schemas.microsoft.com/office/powerpoint/2010/main" val="331274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3910030" y="360888"/>
            <a:ext cx="3035808" cy="846200"/>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МУЗЫКАЛЬНЫЕ </a:t>
            </a:r>
          </a:p>
          <a:p>
            <a:pPr algn="ctr"/>
            <a:r>
              <a:rPr lang="ru-RU" b="1" dirty="0" smtClean="0">
                <a:latin typeface="Times New Roman" panose="02020603050405020304" pitchFamily="18" charset="0"/>
                <a:cs typeface="Times New Roman" panose="02020603050405020304" pitchFamily="18" charset="0"/>
              </a:rPr>
              <a:t>И ТАНЦЕВАЛЬНЫЕ ЗАНЯТИЯ</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06" y="360888"/>
            <a:ext cx="2991376" cy="223728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338370" y="1469369"/>
            <a:ext cx="8390770" cy="1754326"/>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Для чего нужна </a:t>
            </a:r>
            <a:r>
              <a:rPr lang="ru-RU" b="1" dirty="0" smtClean="0">
                <a:solidFill>
                  <a:schemeClr val="bg1"/>
                </a:solidFill>
                <a:latin typeface="Times New Roman" panose="02020603050405020304" pitchFamily="18" charset="0"/>
                <a:cs typeface="Times New Roman" panose="02020603050405020304" pitchFamily="18" charset="0"/>
              </a:rPr>
              <a:t>танцетерапия: помогает </a:t>
            </a:r>
            <a:r>
              <a:rPr lang="ru-RU" b="1" dirty="0">
                <a:solidFill>
                  <a:schemeClr val="bg1"/>
                </a:solidFill>
                <a:latin typeface="Times New Roman" panose="02020603050405020304" pitchFamily="18" charset="0"/>
                <a:cs typeface="Times New Roman" panose="02020603050405020304" pitchFamily="18" charset="0"/>
              </a:rPr>
              <a:t>справляться со стрессовыми ситуациями – </a:t>
            </a:r>
            <a:r>
              <a:rPr lang="ru-RU" b="1" dirty="0" smtClean="0">
                <a:solidFill>
                  <a:schemeClr val="bg1"/>
                </a:solidFill>
                <a:latin typeface="Times New Roman" panose="02020603050405020304" pitchFamily="18" charset="0"/>
                <a:cs typeface="Times New Roman" panose="02020603050405020304" pitchFamily="18" charset="0"/>
              </a:rPr>
              <a:t>отсутствие двигательной </a:t>
            </a:r>
            <a:r>
              <a:rPr lang="ru-RU" b="1" dirty="0">
                <a:solidFill>
                  <a:schemeClr val="bg1"/>
                </a:solidFill>
                <a:latin typeface="Times New Roman" panose="02020603050405020304" pitchFamily="18" charset="0"/>
                <a:cs typeface="Times New Roman" panose="02020603050405020304" pitchFamily="18" charset="0"/>
              </a:rPr>
              <a:t>активности вкупе со стрессами являются </a:t>
            </a:r>
            <a:r>
              <a:rPr lang="ru-RU" b="1" dirty="0" smtClean="0">
                <a:solidFill>
                  <a:schemeClr val="bg1"/>
                </a:solidFill>
                <a:latin typeface="Times New Roman" panose="02020603050405020304" pitchFamily="18" charset="0"/>
                <a:cs typeface="Times New Roman" panose="02020603050405020304" pitchFamily="18" charset="0"/>
              </a:rPr>
              <a:t>основной причиной заболеваний; улучшает </a:t>
            </a:r>
            <a:r>
              <a:rPr lang="ru-RU" b="1" dirty="0">
                <a:solidFill>
                  <a:schemeClr val="bg1"/>
                </a:solidFill>
                <a:latin typeface="Times New Roman" panose="02020603050405020304" pitchFamily="18" charset="0"/>
                <a:cs typeface="Times New Roman" panose="02020603050405020304" pitchFamily="18" charset="0"/>
              </a:rPr>
              <a:t>настроение и придаёт заряд бодрости – когда </a:t>
            </a:r>
            <a:r>
              <a:rPr lang="ru-RU" b="1" dirty="0" smtClean="0">
                <a:solidFill>
                  <a:schemeClr val="bg1"/>
                </a:solidFill>
                <a:latin typeface="Times New Roman" panose="02020603050405020304" pitchFamily="18" charset="0"/>
                <a:cs typeface="Times New Roman" panose="02020603050405020304" pitchFamily="18" charset="0"/>
              </a:rPr>
              <a:t>человек танцует</a:t>
            </a:r>
            <a:r>
              <a:rPr lang="ru-RU" b="1" dirty="0">
                <a:solidFill>
                  <a:schemeClr val="bg1"/>
                </a:solidFill>
                <a:latin typeface="Times New Roman" panose="02020603050405020304" pitchFamily="18" charset="0"/>
                <a:cs typeface="Times New Roman" panose="02020603050405020304" pitchFamily="18" charset="0"/>
              </a:rPr>
              <a:t>, вырабатываются гормоны счастья (эндорфины</a:t>
            </a:r>
            <a:r>
              <a:rPr lang="ru-RU" b="1" dirty="0" smtClean="0">
                <a:solidFill>
                  <a:schemeClr val="bg1"/>
                </a:solidFill>
                <a:latin typeface="Times New Roman" panose="02020603050405020304" pitchFamily="18" charset="0"/>
                <a:cs typeface="Times New Roman" panose="02020603050405020304" pitchFamily="18" charset="0"/>
              </a:rPr>
              <a:t>); положительно </a:t>
            </a:r>
            <a:r>
              <a:rPr lang="ru-RU" b="1" dirty="0">
                <a:solidFill>
                  <a:schemeClr val="bg1"/>
                </a:solidFill>
                <a:latin typeface="Times New Roman" panose="02020603050405020304" pitchFamily="18" charset="0"/>
                <a:cs typeface="Times New Roman" panose="02020603050405020304" pitchFamily="18" charset="0"/>
              </a:rPr>
              <a:t>влияет на здоровье – улучшается обмен веществ,</a:t>
            </a:r>
          </a:p>
          <a:p>
            <a:pPr algn="just"/>
            <a:r>
              <a:rPr lang="ru-RU" b="1" dirty="0" smtClean="0">
                <a:solidFill>
                  <a:schemeClr val="bg1"/>
                </a:solidFill>
                <a:latin typeface="Times New Roman" panose="02020603050405020304" pitchFamily="18" charset="0"/>
                <a:cs typeface="Times New Roman" panose="02020603050405020304" pitchFamily="18" charset="0"/>
              </a:rPr>
              <a:t>Укрепляется дыхательная и сердечно-сосудистая система, нормализуется </a:t>
            </a:r>
            <a:r>
              <a:rPr lang="ru-RU" b="1" dirty="0">
                <a:solidFill>
                  <a:schemeClr val="bg1"/>
                </a:solidFill>
                <a:latin typeface="Times New Roman" panose="02020603050405020304" pitchFamily="18" charset="0"/>
                <a:cs typeface="Times New Roman" panose="02020603050405020304" pitchFamily="18" charset="0"/>
              </a:rPr>
              <a:t>вес, </a:t>
            </a:r>
          </a:p>
        </p:txBody>
      </p:sp>
      <p:sp>
        <p:nvSpPr>
          <p:cNvPr id="7" name="Прямоугольник 6"/>
          <p:cNvSpPr/>
          <p:nvPr/>
        </p:nvSpPr>
        <p:spPr>
          <a:xfrm>
            <a:off x="353567" y="3108633"/>
            <a:ext cx="11470081" cy="2585323"/>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улучшается осанка, снимаются мышечные блоки и </a:t>
            </a:r>
            <a:r>
              <a:rPr lang="ru-RU" b="1" dirty="0" smtClean="0">
                <a:solidFill>
                  <a:schemeClr val="bg1"/>
                </a:solidFill>
                <a:latin typeface="Times New Roman" panose="02020603050405020304" pitchFamily="18" charset="0"/>
                <a:cs typeface="Times New Roman" panose="02020603050405020304" pitchFamily="18" charset="0"/>
              </a:rPr>
              <a:t>зажимы; сохраняет </a:t>
            </a:r>
            <a:r>
              <a:rPr lang="ru-RU" b="1" dirty="0">
                <a:solidFill>
                  <a:schemeClr val="bg1"/>
                </a:solidFill>
                <a:latin typeface="Times New Roman" panose="02020603050405020304" pitchFamily="18" charset="0"/>
                <a:cs typeface="Times New Roman" panose="02020603050405020304" pitchFamily="18" charset="0"/>
              </a:rPr>
              <a:t>молодость организма – согласно статистике, люди</a:t>
            </a:r>
            <a:r>
              <a:rPr lang="ru-RU" b="1" dirty="0" smtClean="0">
                <a:solidFill>
                  <a:schemeClr val="bg1"/>
                </a:solidFill>
                <a:latin typeface="Times New Roman" panose="02020603050405020304" pitchFamily="18" charset="0"/>
                <a:cs typeface="Times New Roman" panose="02020603050405020304" pitchFamily="18" charset="0"/>
              </a:rPr>
              <a:t>, занимающиеся </a:t>
            </a:r>
            <a:r>
              <a:rPr lang="ru-RU" b="1" dirty="0">
                <a:solidFill>
                  <a:schemeClr val="bg1"/>
                </a:solidFill>
                <a:latin typeface="Times New Roman" panose="02020603050405020304" pitchFamily="18" charset="0"/>
                <a:cs typeface="Times New Roman" panose="02020603050405020304" pitchFamily="18" charset="0"/>
              </a:rPr>
              <a:t>танцами, живут значительно </a:t>
            </a:r>
            <a:r>
              <a:rPr lang="ru-RU" b="1" dirty="0" smtClean="0">
                <a:solidFill>
                  <a:schemeClr val="bg1"/>
                </a:solidFill>
                <a:latin typeface="Times New Roman" panose="02020603050405020304" pitchFamily="18" charset="0"/>
                <a:cs typeface="Times New Roman" panose="02020603050405020304" pitchFamily="18" charset="0"/>
              </a:rPr>
              <a:t>дольше; помогает </a:t>
            </a:r>
            <a:r>
              <a:rPr lang="ru-RU" b="1" dirty="0">
                <a:solidFill>
                  <a:schemeClr val="bg1"/>
                </a:solidFill>
                <a:latin typeface="Times New Roman" panose="02020603050405020304" pitchFamily="18" charset="0"/>
                <a:cs typeface="Times New Roman" panose="02020603050405020304" pitchFamily="18" charset="0"/>
              </a:rPr>
              <a:t>лучше владеть собственным телом – </a:t>
            </a:r>
            <a:r>
              <a:rPr lang="ru-RU" b="1" dirty="0" smtClean="0">
                <a:solidFill>
                  <a:schemeClr val="bg1"/>
                </a:solidFill>
                <a:latin typeface="Times New Roman" panose="02020603050405020304" pitchFamily="18" charset="0"/>
                <a:cs typeface="Times New Roman" panose="02020603050405020304" pitchFamily="18" charset="0"/>
              </a:rPr>
              <a:t>научные исследования </a:t>
            </a:r>
            <a:r>
              <a:rPr lang="ru-RU" b="1" dirty="0">
                <a:solidFill>
                  <a:schemeClr val="bg1"/>
                </a:solidFill>
                <a:latin typeface="Times New Roman" panose="02020603050405020304" pitchFamily="18" charset="0"/>
                <a:cs typeface="Times New Roman" panose="02020603050405020304" pitchFamily="18" charset="0"/>
              </a:rPr>
              <a:t>доказывают, что при общении мы судим о человеке </a:t>
            </a:r>
            <a:r>
              <a:rPr lang="ru-RU" b="1" dirty="0" smtClean="0">
                <a:solidFill>
                  <a:schemeClr val="bg1"/>
                </a:solidFill>
                <a:latin typeface="Times New Roman" panose="02020603050405020304" pitchFamily="18" charset="0"/>
                <a:cs typeface="Times New Roman" panose="02020603050405020304" pitchFamily="18" charset="0"/>
              </a:rPr>
              <a:t>не по </a:t>
            </a:r>
            <a:r>
              <a:rPr lang="ru-RU" b="1" dirty="0">
                <a:solidFill>
                  <a:schemeClr val="bg1"/>
                </a:solidFill>
                <a:latin typeface="Times New Roman" panose="02020603050405020304" pitchFamily="18" charset="0"/>
                <a:cs typeface="Times New Roman" panose="02020603050405020304" pitchFamily="18" charset="0"/>
              </a:rPr>
              <a:t>его словам, а по тому, какие «сигналы» посылает его тело; так</a:t>
            </a:r>
            <a:r>
              <a:rPr lang="ru-RU" b="1" dirty="0" smtClean="0">
                <a:solidFill>
                  <a:schemeClr val="bg1"/>
                </a:solidFill>
                <a:latin typeface="Times New Roman" panose="02020603050405020304" pitchFamily="18" charset="0"/>
                <a:cs typeface="Times New Roman" panose="02020603050405020304" pitchFamily="18" charset="0"/>
              </a:rPr>
              <a:t>, например</a:t>
            </a:r>
            <a:r>
              <a:rPr lang="ru-RU" b="1" dirty="0">
                <a:solidFill>
                  <a:schemeClr val="bg1"/>
                </a:solidFill>
                <a:latin typeface="Times New Roman" panose="02020603050405020304" pitchFamily="18" charset="0"/>
                <a:cs typeface="Times New Roman" panose="02020603050405020304" pitchFamily="18" charset="0"/>
              </a:rPr>
              <a:t>, если человек при разговоре спокоен и двигается пластично</a:t>
            </a:r>
            <a:r>
              <a:rPr lang="ru-RU" b="1" dirty="0" smtClean="0">
                <a:solidFill>
                  <a:schemeClr val="bg1"/>
                </a:solidFill>
                <a:latin typeface="Times New Roman" panose="02020603050405020304" pitchFamily="18" charset="0"/>
                <a:cs typeface="Times New Roman" panose="02020603050405020304" pitchFamily="18" charset="0"/>
              </a:rPr>
              <a:t>, мы </a:t>
            </a:r>
            <a:r>
              <a:rPr lang="ru-RU" b="1" dirty="0">
                <a:solidFill>
                  <a:schemeClr val="bg1"/>
                </a:solidFill>
                <a:latin typeface="Times New Roman" panose="02020603050405020304" pitchFamily="18" charset="0"/>
                <a:cs typeface="Times New Roman" panose="02020603050405020304" pitchFamily="18" charset="0"/>
              </a:rPr>
              <a:t>больше ему </a:t>
            </a:r>
            <a:r>
              <a:rPr lang="ru-RU" b="1" dirty="0" smtClean="0">
                <a:solidFill>
                  <a:schemeClr val="bg1"/>
                </a:solidFill>
                <a:latin typeface="Times New Roman" panose="02020603050405020304" pitchFamily="18" charset="0"/>
                <a:cs typeface="Times New Roman" panose="02020603050405020304" pitchFamily="18" charset="0"/>
              </a:rPr>
              <a:t>доверяем; поднимает </a:t>
            </a:r>
            <a:r>
              <a:rPr lang="ru-RU" b="1" dirty="0">
                <a:solidFill>
                  <a:schemeClr val="bg1"/>
                </a:solidFill>
                <a:latin typeface="Times New Roman" panose="02020603050405020304" pitchFamily="18" charset="0"/>
                <a:cs typeface="Times New Roman" panose="02020603050405020304" pitchFamily="18" charset="0"/>
              </a:rPr>
              <a:t>самооценку – в процессе движения в танце мы</a:t>
            </a:r>
          </a:p>
          <a:p>
            <a:pPr algn="just"/>
            <a:r>
              <a:rPr lang="ru-RU" b="1" dirty="0">
                <a:solidFill>
                  <a:schemeClr val="bg1"/>
                </a:solidFill>
                <a:latin typeface="Times New Roman" panose="02020603050405020304" pitchFamily="18" charset="0"/>
                <a:cs typeface="Times New Roman" panose="02020603050405020304" pitchFamily="18" charset="0"/>
              </a:rPr>
              <a:t>учимся лучше понимать своё тело, выражать свои эмоции </a:t>
            </a:r>
            <a:r>
              <a:rPr lang="ru-RU" b="1" dirty="0" smtClean="0">
                <a:solidFill>
                  <a:schemeClr val="bg1"/>
                </a:solidFill>
                <a:latin typeface="Times New Roman" panose="02020603050405020304" pitchFamily="18" charset="0"/>
                <a:cs typeface="Times New Roman" panose="02020603050405020304" pitchFamily="18" charset="0"/>
              </a:rPr>
              <a:t>и настроение</a:t>
            </a:r>
            <a:r>
              <a:rPr lang="ru-RU" b="1" dirty="0">
                <a:solidFill>
                  <a:schemeClr val="bg1"/>
                </a:solidFill>
                <a:latin typeface="Times New Roman" panose="02020603050405020304" pitchFamily="18" charset="0"/>
                <a:cs typeface="Times New Roman" panose="02020603050405020304" pitchFamily="18" charset="0"/>
              </a:rPr>
              <a:t>, что неизбежно приводит к более свободному общению </a:t>
            </a:r>
            <a:r>
              <a:rPr lang="ru-RU" b="1" dirty="0" smtClean="0">
                <a:solidFill>
                  <a:schemeClr val="bg1"/>
                </a:solidFill>
                <a:latin typeface="Times New Roman" panose="02020603050405020304" pitchFamily="18" charset="0"/>
                <a:cs typeface="Times New Roman" panose="02020603050405020304" pitchFamily="18" charset="0"/>
              </a:rPr>
              <a:t>с окружающими </a:t>
            </a:r>
            <a:r>
              <a:rPr lang="ru-RU" b="1" dirty="0">
                <a:solidFill>
                  <a:schemeClr val="bg1"/>
                </a:solidFill>
                <a:latin typeface="Times New Roman" panose="02020603050405020304" pitchFamily="18" charset="0"/>
                <a:cs typeface="Times New Roman" panose="02020603050405020304" pitchFamily="18" charset="0"/>
              </a:rPr>
              <a:t>нас </a:t>
            </a:r>
            <a:r>
              <a:rPr lang="ru-RU" b="1" dirty="0" smtClean="0">
                <a:solidFill>
                  <a:schemeClr val="bg1"/>
                </a:solidFill>
                <a:latin typeface="Times New Roman" panose="02020603050405020304" pitchFamily="18" charset="0"/>
                <a:cs typeface="Times New Roman" panose="02020603050405020304" pitchFamily="18" charset="0"/>
              </a:rPr>
              <a:t>людьми; даёт возможность выразить подсознательные эмоции </a:t>
            </a:r>
            <a:r>
              <a:rPr lang="ru-RU" b="1" dirty="0">
                <a:solidFill>
                  <a:schemeClr val="bg1"/>
                </a:solidFill>
                <a:latin typeface="Times New Roman" panose="02020603050405020304" pitchFamily="18" charset="0"/>
                <a:cs typeface="Times New Roman" panose="02020603050405020304" pitchFamily="18" charset="0"/>
              </a:rPr>
              <a:t>–</a:t>
            </a:r>
          </a:p>
          <a:p>
            <a:pPr algn="just"/>
            <a:r>
              <a:rPr lang="ru-RU" b="1" dirty="0">
                <a:solidFill>
                  <a:schemeClr val="bg1"/>
                </a:solidFill>
                <a:latin typeface="Times New Roman" panose="02020603050405020304" pitchFamily="18" charset="0"/>
                <a:cs typeface="Times New Roman" panose="02020603050405020304" pitchFamily="18" charset="0"/>
              </a:rPr>
              <a:t>свободное выражение эмоций (как через речь, так и через движение</a:t>
            </a:r>
            <a:r>
              <a:rPr lang="ru-RU" b="1" dirty="0" smtClean="0">
                <a:solidFill>
                  <a:schemeClr val="bg1"/>
                </a:solidFill>
                <a:latin typeface="Times New Roman" panose="02020603050405020304" pitchFamily="18" charset="0"/>
                <a:cs typeface="Times New Roman" panose="02020603050405020304" pitchFamily="18" charset="0"/>
              </a:rPr>
              <a:t>) позволяет </a:t>
            </a:r>
            <a:r>
              <a:rPr lang="ru-RU" b="1" dirty="0">
                <a:solidFill>
                  <a:schemeClr val="bg1"/>
                </a:solidFill>
                <a:latin typeface="Times New Roman" panose="02020603050405020304" pitchFamily="18" charset="0"/>
                <a:cs typeface="Times New Roman" panose="02020603050405020304" pitchFamily="18" charset="0"/>
              </a:rPr>
              <a:t>избавиться от внутреннего напряжения и </a:t>
            </a:r>
            <a:r>
              <a:rPr lang="ru-RU" b="1" dirty="0" smtClean="0">
                <a:solidFill>
                  <a:schemeClr val="bg1"/>
                </a:solidFill>
                <a:latin typeface="Times New Roman" panose="02020603050405020304" pitchFamily="18" charset="0"/>
                <a:cs typeface="Times New Roman" panose="02020603050405020304" pitchFamily="18" charset="0"/>
              </a:rPr>
              <a:t>предотвратить развитие </a:t>
            </a:r>
            <a:r>
              <a:rPr lang="ru-RU" b="1" dirty="0">
                <a:solidFill>
                  <a:schemeClr val="bg1"/>
                </a:solidFill>
                <a:latin typeface="Times New Roman" panose="02020603050405020304" pitchFamily="18" charset="0"/>
                <a:cs typeface="Times New Roman" panose="02020603050405020304" pitchFamily="18" charset="0"/>
              </a:rPr>
              <a:t>стресса.</a:t>
            </a:r>
          </a:p>
        </p:txBody>
      </p:sp>
      <p:sp>
        <p:nvSpPr>
          <p:cNvPr id="8" name="Прямоугольник 7"/>
          <p:cNvSpPr/>
          <p:nvPr/>
        </p:nvSpPr>
        <p:spPr>
          <a:xfrm>
            <a:off x="353565" y="5578893"/>
            <a:ext cx="11470083" cy="646331"/>
          </a:xfrm>
          <a:prstGeom prst="rect">
            <a:avLst/>
          </a:prstGeom>
        </p:spPr>
        <p:txBody>
          <a:bodyPr wrap="square">
            <a:spAutoFit/>
          </a:bodyPr>
          <a:lstStyle/>
          <a:p>
            <a:r>
              <a:rPr lang="ru-RU" b="1" dirty="0">
                <a:solidFill>
                  <a:schemeClr val="bg1"/>
                </a:solidFill>
                <a:latin typeface="Times New Roman" panose="02020603050405020304" pitchFamily="18" charset="0"/>
                <a:cs typeface="Times New Roman" panose="02020603050405020304" pitchFamily="18" charset="0"/>
              </a:rPr>
              <a:t>В результате танцетерапии к людям возвращается интерес </a:t>
            </a:r>
            <a:r>
              <a:rPr lang="ru-RU" b="1" dirty="0" smtClean="0">
                <a:solidFill>
                  <a:schemeClr val="bg1"/>
                </a:solidFill>
                <a:latin typeface="Times New Roman" panose="02020603050405020304" pitchFamily="18" charset="0"/>
                <a:cs typeface="Times New Roman" panose="02020603050405020304" pitchFamily="18" charset="0"/>
              </a:rPr>
              <a:t>к жизни</a:t>
            </a:r>
            <a:r>
              <a:rPr lang="ru-RU" b="1" dirty="0">
                <a:solidFill>
                  <a:schemeClr val="bg1"/>
                </a:solidFill>
                <a:latin typeface="Times New Roman" panose="02020603050405020304" pitchFamily="18" charset="0"/>
                <a:cs typeface="Times New Roman" panose="02020603050405020304" pitchFamily="18" charset="0"/>
              </a:rPr>
              <a:t>, повышается настроение</a:t>
            </a:r>
            <a:r>
              <a:rPr lang="ru-RU" b="1" dirty="0" smtClean="0">
                <a:solidFill>
                  <a:schemeClr val="bg1"/>
                </a:solidFill>
                <a:latin typeface="Times New Roman" panose="02020603050405020304" pitchFamily="18" charset="0"/>
                <a:cs typeface="Times New Roman" panose="02020603050405020304" pitchFamily="18" charset="0"/>
              </a:rPr>
              <a:t>, возвращается </a:t>
            </a:r>
            <a:r>
              <a:rPr lang="ru-RU" b="1" dirty="0">
                <a:solidFill>
                  <a:schemeClr val="bg1"/>
                </a:solidFill>
                <a:latin typeface="Times New Roman" panose="02020603050405020304" pitchFamily="18" charset="0"/>
                <a:cs typeface="Times New Roman" panose="02020603050405020304" pitchFamily="18" charset="0"/>
              </a:rPr>
              <a:t>спокойный сон </a:t>
            </a:r>
            <a:r>
              <a:rPr lang="ru-RU" b="1" dirty="0" smtClean="0">
                <a:solidFill>
                  <a:schemeClr val="bg1"/>
                </a:solidFill>
                <a:latin typeface="Times New Roman" panose="02020603050405020304" pitchFamily="18" charset="0"/>
                <a:cs typeface="Times New Roman" panose="02020603050405020304" pitchFamily="18" charset="0"/>
              </a:rPr>
              <a:t>и уверенность </a:t>
            </a:r>
            <a:r>
              <a:rPr lang="ru-RU" b="1" dirty="0">
                <a:solidFill>
                  <a:schemeClr val="bg1"/>
                </a:solidFill>
                <a:latin typeface="Times New Roman" panose="02020603050405020304" pitchFamily="18" charset="0"/>
                <a:cs typeface="Times New Roman" panose="02020603050405020304" pitchFamily="18" charset="0"/>
              </a:rPr>
              <a:t>в себе.</a:t>
            </a:r>
          </a:p>
        </p:txBody>
      </p:sp>
    </p:spTree>
    <p:extLst>
      <p:ext uri="{BB962C8B-B14F-4D97-AF65-F5344CB8AC3E}">
        <p14:creationId xmlns:p14="http://schemas.microsoft.com/office/powerpoint/2010/main" val="308277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65" y="370703"/>
            <a:ext cx="11372994" cy="6144373"/>
          </a:xfrm>
          <a:prstGeom prst="rect">
            <a:avLst/>
          </a:prstGeom>
        </p:spPr>
      </p:pic>
      <p:sp>
        <p:nvSpPr>
          <p:cNvPr id="4" name="Блок-схема: процесс 3"/>
          <p:cNvSpPr/>
          <p:nvPr/>
        </p:nvSpPr>
        <p:spPr>
          <a:xfrm>
            <a:off x="6987169" y="533686"/>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ПОЗНАНИЕ</a:t>
            </a:r>
            <a:endParaRPr lang="ru-RU" sz="24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440065" y="289907"/>
            <a:ext cx="1780186" cy="926672"/>
          </a:xfrm>
          <a:prstGeom prst="rect">
            <a:avLst/>
          </a:prstGeom>
        </p:spPr>
      </p:pic>
      <p:sp>
        <p:nvSpPr>
          <p:cNvPr id="7" name="Скругленная прямоугольная выноска 6"/>
          <p:cNvSpPr/>
          <p:nvPr/>
        </p:nvSpPr>
        <p:spPr>
          <a:xfrm>
            <a:off x="6240162" y="4695568"/>
            <a:ext cx="5016843" cy="1680519"/>
          </a:xfrm>
          <a:prstGeom prst="wedgeRoundRectCallout">
            <a:avLst>
              <a:gd name="adj1" fmla="val -9022"/>
              <a:gd name="adj2" fmla="val -232420"/>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351373" y="4935662"/>
            <a:ext cx="4763529" cy="1323439"/>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ЭТО ПРОЦЕСС МЫСЛИТЕЛЬНОЙ ДЕЯТЕЛЬНОСТИ, НАПРАВЛЕННЫЙ НА ПОЛУЧЕНИЕ НОВОГО ЗНАНИЯ ОБ ОКРУЖАЮЩЕМ МИРЕ</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781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51" y="3045706"/>
            <a:ext cx="4992129" cy="3322308"/>
          </a:xfrm>
          <a:prstGeom prst="rect">
            <a:avLst/>
          </a:prstGeom>
          <a:ln w="88900" cap="sq" cmpd="thickThin">
            <a:solidFill>
              <a:srgbClr val="7030A0"/>
            </a:solidFill>
            <a:prstDash val="solid"/>
            <a:miter lim="800000"/>
          </a:ln>
          <a:effectLst>
            <a:innerShdw blurRad="76200">
              <a:srgbClr val="000000"/>
            </a:innerShdw>
          </a:effectLst>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b="8639"/>
          <a:stretch/>
        </p:blipFill>
        <p:spPr>
          <a:xfrm>
            <a:off x="6363730" y="506626"/>
            <a:ext cx="5323676" cy="3225115"/>
          </a:xfrm>
          <a:prstGeom prst="rect">
            <a:avLst/>
          </a:prstGeom>
          <a:ln w="88900" cap="sq" cmpd="thickThin">
            <a:solidFill>
              <a:srgbClr val="7030A0"/>
            </a:solidFill>
            <a:prstDash val="solid"/>
            <a:miter lim="800000"/>
          </a:ln>
          <a:effectLst>
            <a:innerShdw blurRad="76200">
              <a:srgbClr val="000000"/>
            </a:innerShdw>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935" y="506626"/>
            <a:ext cx="3046746" cy="2224759"/>
          </a:xfrm>
          <a:prstGeom prst="rect">
            <a:avLst/>
          </a:prstGeom>
          <a:ln w="88900" cap="sq" cmpd="thickThin">
            <a:solidFill>
              <a:srgbClr val="7030A0"/>
            </a:solidFill>
            <a:prstDash val="solid"/>
            <a:miter lim="800000"/>
          </a:ln>
          <a:effectLst>
            <a:innerShdw blurRad="76200">
              <a:srgbClr val="000000"/>
            </a:innerShdw>
          </a:effectLst>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3730" y="3977333"/>
            <a:ext cx="3584902" cy="2390681"/>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373315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65" y="370703"/>
            <a:ext cx="11372994" cy="6144373"/>
          </a:xfrm>
          <a:prstGeom prst="rect">
            <a:avLst/>
          </a:prstGeom>
        </p:spPr>
      </p:pic>
      <p:sp>
        <p:nvSpPr>
          <p:cNvPr id="4" name="Блок-схема: процесс 3"/>
          <p:cNvSpPr/>
          <p:nvPr/>
        </p:nvSpPr>
        <p:spPr>
          <a:xfrm>
            <a:off x="6987169" y="533686"/>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СОЗИДАНИЕ</a:t>
            </a:r>
            <a:endParaRPr lang="ru-RU" sz="24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440065" y="289907"/>
            <a:ext cx="1780186" cy="926672"/>
          </a:xfrm>
          <a:prstGeom prst="rect">
            <a:avLst/>
          </a:prstGeom>
        </p:spPr>
      </p:pic>
      <p:sp>
        <p:nvSpPr>
          <p:cNvPr id="7" name="Скругленная прямоугольная выноска 6"/>
          <p:cNvSpPr/>
          <p:nvPr/>
        </p:nvSpPr>
        <p:spPr>
          <a:xfrm>
            <a:off x="6042453" y="4014247"/>
            <a:ext cx="5659395" cy="2331351"/>
          </a:xfrm>
          <a:prstGeom prst="wedgeRoundRectCallout">
            <a:avLst>
              <a:gd name="adj1" fmla="val -5742"/>
              <a:gd name="adj2" fmla="val -152686"/>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190735" y="4095044"/>
            <a:ext cx="5511113" cy="2246769"/>
          </a:xfrm>
          <a:prstGeom prst="rect">
            <a:avLst/>
          </a:prstGeom>
          <a:noFill/>
        </p:spPr>
        <p:txBody>
          <a:bodyPr wrap="square" rtlCol="0">
            <a:spAutoFit/>
          </a:bodyPr>
          <a:lstStyle/>
          <a:p>
            <a:pPr algn="just"/>
            <a:r>
              <a:rPr lang="ru-RU" sz="2000" b="1" dirty="0" smtClean="0">
                <a:latin typeface="Times New Roman" panose="02020603050405020304" pitchFamily="18" charset="0"/>
                <a:cs typeface="Times New Roman" panose="02020603050405020304" pitchFamily="18" charset="0"/>
              </a:rPr>
              <a:t>ЭТО ДЕЯТЕЛЬНОСТЬ, СОЗДАНИЕ, СТРОИТЕЛЬСТВО ЧЕГО - ЛИБО, ЭТО УЛУЧШЕНИЕ МИРА И ЕГО ГАРМОНИЗАЦИЯ: РОЖДЕНИЕ ДЕТЕЙ, РАЗВЕДЕНИЕ САДОВ, СТРОИТЕЛЬСТВО ЖИЛЬЯ, СОЗДАНИЕ ПРОИЗВЕДЕНИЙ ИСКУССТВА.  </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474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pic>
        <p:nvPicPr>
          <p:cNvPr id="4" name="Рисунок 3"/>
          <p:cNvPicPr>
            <a:picLocks noChangeAspect="1"/>
          </p:cNvPicPr>
          <p:nvPr/>
        </p:nvPicPr>
        <p:blipFill>
          <a:blip r:embed="rId3"/>
          <a:stretch>
            <a:fillRect/>
          </a:stretch>
        </p:blipFill>
        <p:spPr>
          <a:xfrm>
            <a:off x="618868" y="2850979"/>
            <a:ext cx="5250591" cy="3500394"/>
          </a:xfrm>
          <a:prstGeom prst="rect">
            <a:avLst/>
          </a:prstGeom>
          <a:ln w="88900" cap="sq" cmpd="thickThin">
            <a:solidFill>
              <a:srgbClr val="7030A0"/>
            </a:solidFill>
            <a:prstDash val="solid"/>
            <a:miter lim="800000"/>
          </a:ln>
          <a:effectLst>
            <a:innerShdw blurRad="76200">
              <a:srgbClr val="000000"/>
            </a:innerShdw>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015" y="521330"/>
            <a:ext cx="5322718" cy="3544042"/>
          </a:xfrm>
          <a:prstGeom prst="rect">
            <a:avLst/>
          </a:prstGeom>
          <a:ln w="88900" cap="sq" cmpd="thickThin">
            <a:solidFill>
              <a:srgbClr val="7030A0"/>
            </a:solidFill>
            <a:prstDash val="solid"/>
            <a:miter lim="800000"/>
          </a:ln>
          <a:effectLst>
            <a:innerShdw blurRad="76200">
              <a:srgbClr val="000000"/>
            </a:innerShdw>
          </a:effectLst>
        </p:spPr>
      </p:pic>
      <p:pic>
        <p:nvPicPr>
          <p:cNvPr id="7" name="Рисунок 6"/>
          <p:cNvPicPr>
            <a:picLocks noChangeAspect="1"/>
          </p:cNvPicPr>
          <p:nvPr/>
        </p:nvPicPr>
        <p:blipFill>
          <a:blip r:embed="rId5"/>
          <a:stretch>
            <a:fillRect/>
          </a:stretch>
        </p:blipFill>
        <p:spPr>
          <a:xfrm>
            <a:off x="2692088" y="521330"/>
            <a:ext cx="3177371" cy="2085150"/>
          </a:xfrm>
          <a:prstGeom prst="rect">
            <a:avLst/>
          </a:prstGeom>
          <a:ln w="88900" cap="sq" cmpd="thickThin">
            <a:solidFill>
              <a:srgbClr val="7030A0"/>
            </a:solidFill>
            <a:prstDash val="solid"/>
            <a:miter lim="800000"/>
          </a:ln>
          <a:effectLst>
            <a:innerShdw blurRad="76200">
              <a:srgbClr val="000000"/>
            </a:innerShdw>
          </a:effectLst>
        </p:spPr>
      </p:pic>
      <p:pic>
        <p:nvPicPr>
          <p:cNvPr id="9" name="Рисунок 8"/>
          <p:cNvPicPr>
            <a:picLocks noChangeAspect="1"/>
          </p:cNvPicPr>
          <p:nvPr/>
        </p:nvPicPr>
        <p:blipFill>
          <a:blip r:embed="rId6"/>
          <a:stretch>
            <a:fillRect/>
          </a:stretch>
        </p:blipFill>
        <p:spPr>
          <a:xfrm>
            <a:off x="6348016" y="4306286"/>
            <a:ext cx="3067834" cy="2046009"/>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170356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Прямоугольник 3"/>
          <p:cNvSpPr/>
          <p:nvPr/>
        </p:nvSpPr>
        <p:spPr>
          <a:xfrm>
            <a:off x="1412295" y="2096776"/>
            <a:ext cx="10181967" cy="2554545"/>
          </a:xfrm>
          <a:prstGeom prst="rect">
            <a:avLst/>
          </a:prstGeom>
        </p:spPr>
        <p:txBody>
          <a:bodyPr wrap="square">
            <a:spAutoFit/>
          </a:bodyPr>
          <a:lstStyle/>
          <a:p>
            <a:r>
              <a:rPr lang="ru-RU" sz="3200" b="1" i="1" dirty="0" smtClean="0">
                <a:solidFill>
                  <a:schemeClr val="bg1">
                    <a:lumMod val="95000"/>
                    <a:lumOff val="5000"/>
                  </a:schemeClr>
                </a:solidFill>
                <a:latin typeface="Times New Roman" panose="02020603050405020304" pitchFamily="18" charset="0"/>
                <a:cs typeface="Times New Roman" panose="02020603050405020304" pitchFamily="18" charset="0"/>
              </a:rPr>
              <a:t>                                         «…РУКИ УЧАТ ГОЛОВУ, </a:t>
            </a:r>
          </a:p>
          <a:p>
            <a:r>
              <a:rPr lang="ru-RU" sz="3200" b="1" i="1" dirty="0" smtClean="0">
                <a:solidFill>
                  <a:schemeClr val="bg1">
                    <a:lumMod val="95000"/>
                    <a:lumOff val="5000"/>
                  </a:schemeClr>
                </a:solidFill>
                <a:latin typeface="Times New Roman" panose="02020603050405020304" pitchFamily="18" charset="0"/>
                <a:cs typeface="Times New Roman" panose="02020603050405020304" pitchFamily="18" charset="0"/>
              </a:rPr>
              <a:t>ЗАТЕМ ПОУМНЕВШАЯ ГОЛОВА УЧИТ РУКИ,</a:t>
            </a:r>
          </a:p>
          <a:p>
            <a:r>
              <a:rPr lang="ru-RU" sz="3200" b="1" i="1" dirty="0" smtClean="0">
                <a:solidFill>
                  <a:schemeClr val="bg1">
                    <a:lumMod val="95000"/>
                    <a:lumOff val="5000"/>
                  </a:schemeClr>
                </a:solidFill>
                <a:latin typeface="Times New Roman" panose="02020603050405020304" pitchFamily="18" charset="0"/>
                <a:cs typeface="Times New Roman" panose="02020603050405020304" pitchFamily="18" charset="0"/>
              </a:rPr>
              <a:t>А УМЕЛЫЕ РУКИ СНОВА СПОСОБСТВУЮТ </a:t>
            </a:r>
          </a:p>
          <a:p>
            <a:r>
              <a:rPr lang="ru-RU" sz="3200" b="1" i="1" dirty="0" smtClean="0">
                <a:solidFill>
                  <a:schemeClr val="bg1">
                    <a:lumMod val="95000"/>
                    <a:lumOff val="5000"/>
                  </a:schemeClr>
                </a:solidFill>
                <a:latin typeface="Times New Roman" panose="02020603050405020304" pitchFamily="18" charset="0"/>
                <a:cs typeface="Times New Roman" panose="02020603050405020304" pitchFamily="18" charset="0"/>
              </a:rPr>
              <a:t>РАЗВИТИЮ МОЗГА».                    </a:t>
            </a:r>
          </a:p>
          <a:p>
            <a:r>
              <a:rPr lang="ru-RU" sz="3200" b="1" i="1" dirty="0">
                <a:solidFill>
                  <a:schemeClr val="bg1">
                    <a:lumMod val="95000"/>
                    <a:lumOff val="5000"/>
                  </a:schemeClr>
                </a:solidFill>
                <a:latin typeface="Times New Roman" panose="02020603050405020304" pitchFamily="18" charset="0"/>
                <a:cs typeface="Times New Roman" panose="02020603050405020304" pitchFamily="18" charset="0"/>
              </a:rPr>
              <a:t> </a:t>
            </a:r>
            <a:r>
              <a:rPr lang="ru-RU" sz="3200" b="1" i="1" dirty="0" smtClean="0">
                <a:solidFill>
                  <a:schemeClr val="bg1">
                    <a:lumMod val="95000"/>
                    <a:lumOff val="5000"/>
                  </a:schemeClr>
                </a:solidFill>
                <a:latin typeface="Times New Roman" panose="02020603050405020304" pitchFamily="18" charset="0"/>
                <a:cs typeface="Times New Roman" panose="02020603050405020304" pitchFamily="18" charset="0"/>
              </a:rPr>
              <a:t>                                                          И.П. ПАВЛОВ</a:t>
            </a:r>
            <a:endParaRPr lang="ru-RU" sz="3200" dirty="0">
              <a:latin typeface="Arial" panose="020B06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76" y="3812060"/>
            <a:ext cx="3566983" cy="2675237"/>
          </a:xfrm>
          <a:prstGeom prst="rect">
            <a:avLst/>
          </a:prstGeom>
          <a:effectLst>
            <a:softEdge rad="635000"/>
          </a:effectLst>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665" y="442410"/>
            <a:ext cx="3313258" cy="2244214"/>
          </a:xfrm>
          <a:prstGeom prst="rect">
            <a:avLst/>
          </a:prstGeom>
          <a:effectLst>
            <a:softEdge rad="635000"/>
          </a:effectLst>
        </p:spPr>
      </p:pic>
    </p:spTree>
    <p:extLst>
      <p:ext uri="{BB962C8B-B14F-4D97-AF65-F5344CB8AC3E}">
        <p14:creationId xmlns:p14="http://schemas.microsoft.com/office/powerpoint/2010/main" val="308605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79" y="365957"/>
            <a:ext cx="11372994" cy="6144373"/>
          </a:xfrm>
          <a:prstGeom prst="rect">
            <a:avLst/>
          </a:prstGeom>
        </p:spPr>
      </p:pic>
      <p:sp>
        <p:nvSpPr>
          <p:cNvPr id="4" name="Блок-схема: процесс 3"/>
          <p:cNvSpPr/>
          <p:nvPr/>
        </p:nvSpPr>
        <p:spPr>
          <a:xfrm>
            <a:off x="6987169" y="533686"/>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ДЕЯТЕЛЬНОСТЬ</a:t>
            </a:r>
            <a:endParaRPr lang="ru-RU" sz="24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440065" y="289907"/>
            <a:ext cx="1780186" cy="926672"/>
          </a:xfrm>
          <a:prstGeom prst="rect">
            <a:avLst/>
          </a:prstGeom>
        </p:spPr>
      </p:pic>
      <p:sp>
        <p:nvSpPr>
          <p:cNvPr id="7" name="Скругленная прямоугольная выноска 6"/>
          <p:cNvSpPr/>
          <p:nvPr/>
        </p:nvSpPr>
        <p:spPr>
          <a:xfrm>
            <a:off x="6091881" y="3645243"/>
            <a:ext cx="5634681" cy="2730013"/>
          </a:xfrm>
          <a:prstGeom prst="wedgeRoundRectCallout">
            <a:avLst>
              <a:gd name="adj1" fmla="val -6804"/>
              <a:gd name="adj2" fmla="val -123940"/>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132576" y="3818376"/>
            <a:ext cx="5634681" cy="2308324"/>
          </a:xfrm>
          <a:prstGeom prst="rect">
            <a:avLst/>
          </a:prstGeom>
          <a:noFill/>
        </p:spPr>
        <p:txBody>
          <a:bodyPr wrap="square" rtlCol="0">
            <a:spAutoFit/>
          </a:bodyPr>
          <a:lstStyle/>
          <a:p>
            <a:pPr algn="just"/>
            <a:r>
              <a:rPr lang="ru-RU" b="1" dirty="0" smtClean="0">
                <a:latin typeface="Times New Roman" panose="02020603050405020304" pitchFamily="18" charset="0"/>
                <a:cs typeface="Times New Roman" panose="02020603050405020304" pitchFamily="18" charset="0"/>
              </a:rPr>
              <a:t>ПРОЦЕСС (ПРОЦЕССЫ) СОЗНАТЕЛЬНОГО АКТИВНОГО ВЗАИМОДЕЙСТВИЯ СУБЪЕКТА (РАЗУМНОГО С ОБЪЕКТОМ (ОКРУЖАЮЩЕЙ ДЕЙСТВИТЕЛЬНОСТЬЮ), ВО ВРЕМЯ КОТОРОГО СУБЪЕКТ ЦЕЛЕНАПРАВЛЕННО  ВОЗДЕЙСТВУЕТ НА ОБЪЕКТ, УДОВЛЕТВОРЯЯ КАКИЕ – ЛИБО СВОИ ПОТРЕБНОСТИ, ДОСТИГАЯ ЦЕЛИ.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5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99" y="2995107"/>
            <a:ext cx="5017825" cy="3343910"/>
          </a:xfrm>
          <a:prstGeom prst="rect">
            <a:avLst/>
          </a:prstGeom>
          <a:ln w="88900" cap="sq" cmpd="thickThin">
            <a:solidFill>
              <a:srgbClr val="7030A0"/>
            </a:solidFill>
            <a:prstDash val="solid"/>
            <a:miter lim="800000"/>
          </a:ln>
          <a:effectLst>
            <a:innerShdw blurRad="76200">
              <a:srgbClr val="000000"/>
            </a:innerShdw>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373" y="466457"/>
            <a:ext cx="5301049" cy="3416667"/>
          </a:xfrm>
          <a:prstGeom prst="rect">
            <a:avLst/>
          </a:prstGeom>
          <a:ln w="88900" cap="sq" cmpd="thickThin">
            <a:solidFill>
              <a:srgbClr val="7030A0"/>
            </a:solidFill>
            <a:prstDash val="solid"/>
            <a:miter lim="800000"/>
          </a:ln>
          <a:effectLst>
            <a:innerShdw blurRad="76200">
              <a:srgbClr val="000000"/>
            </a:innerShdw>
          </a:effectLst>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t="20170"/>
          <a:stretch/>
        </p:blipFill>
        <p:spPr>
          <a:xfrm>
            <a:off x="2388046" y="466457"/>
            <a:ext cx="3234278" cy="2230777"/>
          </a:xfrm>
          <a:prstGeom prst="rect">
            <a:avLst/>
          </a:prstGeom>
          <a:ln w="88900" cap="sq" cmpd="thickThin">
            <a:solidFill>
              <a:srgbClr val="7030A0"/>
            </a:solidFill>
            <a:prstDash val="solid"/>
            <a:miter lim="800000"/>
          </a:ln>
          <a:effectLst>
            <a:innerShdw blurRad="76200">
              <a:srgbClr val="000000"/>
            </a:innerShdw>
          </a:effectLst>
        </p:spPr>
      </p:pic>
      <p:pic>
        <p:nvPicPr>
          <p:cNvPr id="7" name="Рисунок 6"/>
          <p:cNvPicPr>
            <a:picLocks noChangeAspect="1"/>
          </p:cNvPicPr>
          <p:nvPr/>
        </p:nvPicPr>
        <p:blipFill rotWithShape="1">
          <a:blip r:embed="rId6">
            <a:extLst>
              <a:ext uri="{28A0092B-C50C-407E-A947-70E740481C1C}">
                <a14:useLocalDpi xmlns:a14="http://schemas.microsoft.com/office/drawing/2010/main" val="0"/>
              </a:ext>
            </a:extLst>
          </a:blip>
          <a:srcRect t="8289"/>
          <a:stretch/>
        </p:blipFill>
        <p:spPr>
          <a:xfrm>
            <a:off x="6351372" y="4164227"/>
            <a:ext cx="3410465" cy="2174790"/>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87420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65" y="370703"/>
            <a:ext cx="11372994" cy="6144373"/>
          </a:xfrm>
          <a:prstGeom prst="rect">
            <a:avLst/>
          </a:prstGeom>
        </p:spPr>
      </p:pic>
      <p:sp>
        <p:nvSpPr>
          <p:cNvPr id="4" name="Блок-схема: процесс 3"/>
          <p:cNvSpPr/>
          <p:nvPr/>
        </p:nvSpPr>
        <p:spPr>
          <a:xfrm>
            <a:off x="6987169" y="533686"/>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ТВОРЧЕСТВО</a:t>
            </a:r>
            <a:endParaRPr lang="ru-RU" sz="24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440065" y="289907"/>
            <a:ext cx="1780186" cy="926672"/>
          </a:xfrm>
          <a:prstGeom prst="rect">
            <a:avLst/>
          </a:prstGeom>
        </p:spPr>
      </p:pic>
      <p:sp>
        <p:nvSpPr>
          <p:cNvPr id="7" name="Скругленная прямоугольная выноска 6"/>
          <p:cNvSpPr/>
          <p:nvPr/>
        </p:nvSpPr>
        <p:spPr>
          <a:xfrm>
            <a:off x="6153665" y="3818238"/>
            <a:ext cx="5659393" cy="2557849"/>
          </a:xfrm>
          <a:prstGeom prst="wedgeRoundRectCallout">
            <a:avLst>
              <a:gd name="adj1" fmla="val -9062"/>
              <a:gd name="adj2" fmla="val -136768"/>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190405" y="3983832"/>
            <a:ext cx="5659394" cy="2246769"/>
          </a:xfrm>
          <a:prstGeom prst="rect">
            <a:avLst/>
          </a:prstGeom>
          <a:noFill/>
        </p:spPr>
        <p:txBody>
          <a:bodyPr wrap="square" rtlCol="0">
            <a:spAutoFit/>
          </a:bodyPr>
          <a:lstStyle/>
          <a:p>
            <a:pPr algn="just"/>
            <a:r>
              <a:rPr lang="ru-RU" sz="2000" b="1" dirty="0" smtClean="0">
                <a:latin typeface="Times New Roman" panose="02020603050405020304" pitchFamily="18" charset="0"/>
                <a:cs typeface="Times New Roman" panose="02020603050405020304" pitchFamily="18" charset="0"/>
              </a:rPr>
              <a:t>ЭТО ДЕЯТЕЛЬНОСТЬ, ПОРОЖДАЮЩАЯ НЕЧТО КАЧЕСТВЕННО НОВОЕ, НИКОГДА РАНЕЕ НЕ СУЩЕСТВОВАВШЕЕ; СОЗДАНИЕ ЧЕГО – ТО НОВОГО, ЦЕННОГО НЕ ТОЛЬКО ДЛЯ ДАННОГО ЧЕЛОВЕКА, НО И ДЛЯ ДРУГИХ; ПРОЦЕСС СОЗДАНИЯ СУБЪЕКТИВНЫХ ЦЕННОСТЕЙ.. </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335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94" y="3064476"/>
            <a:ext cx="5304507" cy="3147926"/>
          </a:xfrm>
          <a:prstGeom prst="rect">
            <a:avLst/>
          </a:prstGeom>
          <a:ln w="88900" cap="sq" cmpd="thickThin">
            <a:solidFill>
              <a:srgbClr val="7030A0"/>
            </a:solidFill>
            <a:prstDash val="solid"/>
            <a:miter lim="800000"/>
          </a:ln>
          <a:effectLst>
            <a:innerShdw blurRad="76200">
              <a:srgbClr val="000000"/>
            </a:innerShdw>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82" y="561003"/>
            <a:ext cx="5202195" cy="3130621"/>
          </a:xfrm>
          <a:prstGeom prst="rect">
            <a:avLst/>
          </a:prstGeom>
          <a:ln w="88900" cap="sq" cmpd="thickThin">
            <a:solidFill>
              <a:srgbClr val="7030A0"/>
            </a:solidFill>
            <a:prstDash val="solid"/>
            <a:miter lim="800000"/>
          </a:ln>
          <a:effectLst>
            <a:innerShdw blurRad="76200">
              <a:srgbClr val="000000"/>
            </a:innerShdw>
          </a:effectLst>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3278" b="21522"/>
          <a:stretch/>
        </p:blipFill>
        <p:spPr>
          <a:xfrm>
            <a:off x="2335427" y="561002"/>
            <a:ext cx="3599274" cy="2281051"/>
          </a:xfrm>
          <a:prstGeom prst="rect">
            <a:avLst/>
          </a:prstGeom>
          <a:ln w="88900" cap="sq" cmpd="thickThin">
            <a:solidFill>
              <a:srgbClr val="7030A0"/>
            </a:solidFill>
            <a:prstDash val="solid"/>
            <a:miter lim="800000"/>
          </a:ln>
          <a:effectLst>
            <a:innerShdw blurRad="76200">
              <a:srgbClr val="000000"/>
            </a:innerShdw>
          </a:effectLst>
        </p:spPr>
      </p:pic>
      <p:pic>
        <p:nvPicPr>
          <p:cNvPr id="7" name="Рисунок 6"/>
          <p:cNvPicPr>
            <a:picLocks noChangeAspect="1"/>
          </p:cNvPicPr>
          <p:nvPr/>
        </p:nvPicPr>
        <p:blipFill rotWithShape="1">
          <a:blip r:embed="rId6">
            <a:extLst>
              <a:ext uri="{28A0092B-C50C-407E-A947-70E740481C1C}">
                <a14:useLocalDpi xmlns:a14="http://schemas.microsoft.com/office/drawing/2010/main" val="0"/>
              </a:ext>
            </a:extLst>
          </a:blip>
          <a:srcRect b="8087"/>
          <a:stretch/>
        </p:blipFill>
        <p:spPr>
          <a:xfrm>
            <a:off x="6462582" y="3941848"/>
            <a:ext cx="3293762" cy="2270554"/>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219851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3052119" y="422476"/>
            <a:ext cx="6388444"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АНАЛИЗ ЭФФЕКТИВНОСТИ ПРАКТИКИ</a:t>
            </a:r>
            <a:endParaRPr lang="ru-RU" sz="24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29049" y="1890584"/>
            <a:ext cx="10935729" cy="1200329"/>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ЭФФЕКТИВНОСТЬ</a:t>
            </a:r>
            <a:r>
              <a:rPr lang="ru-RU" b="1" dirty="0" smtClean="0">
                <a:solidFill>
                  <a:schemeClr val="bg1"/>
                </a:solidFill>
                <a:latin typeface="Times New Roman" panose="02020603050405020304" pitchFamily="18" charset="0"/>
                <a:cs typeface="Times New Roman" panose="02020603050405020304" pitchFamily="18" charset="0"/>
              </a:rPr>
              <a:t> ПРОЕКТА МОЖНО ОЦЕНИТЬ ЧЕРЕЗ </a:t>
            </a:r>
            <a:r>
              <a:rPr lang="ru-RU" b="1" dirty="0" smtClean="0">
                <a:latin typeface="Times New Roman" panose="02020603050405020304" pitchFamily="18" charset="0"/>
                <a:cs typeface="Times New Roman" panose="02020603050405020304" pitchFamily="18" charset="0"/>
              </a:rPr>
              <a:t>КОЛИЧЕСТВЕННЫЕ</a:t>
            </a:r>
            <a:r>
              <a:rPr lang="ru-RU" b="1" dirty="0" smtClean="0">
                <a:solidFill>
                  <a:schemeClr val="bg1"/>
                </a:solidFill>
                <a:latin typeface="Times New Roman" panose="02020603050405020304" pitchFamily="18" charset="0"/>
                <a:cs typeface="Times New Roman" panose="02020603050405020304" pitchFamily="18" charset="0"/>
              </a:rPr>
              <a:t> ПОКАЗАТЕЛИ:</a:t>
            </a:r>
          </a:p>
          <a:p>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1. ПОСЕЩАЕМОСТЬ ЗАНЯТИЙ:</a:t>
            </a:r>
            <a:r>
              <a:rPr lang="ru-RU" dirty="0">
                <a:solidFill>
                  <a:schemeClr val="bg1"/>
                </a:solidFill>
              </a:rPr>
              <a:t/>
            </a:r>
            <a:br>
              <a:rPr lang="ru-RU" dirty="0">
                <a:solidFill>
                  <a:schemeClr val="bg1"/>
                </a:solidFill>
              </a:rPr>
            </a:br>
            <a:endParaRPr lang="ru-RU" dirty="0">
              <a:solidFill>
                <a:schemeClr val="bg1"/>
              </a:solidFill>
            </a:endParaRPr>
          </a:p>
        </p:txBody>
      </p:sp>
      <p:graphicFrame>
        <p:nvGraphicFramePr>
          <p:cNvPr id="16" name="Диаграмма 15"/>
          <p:cNvGraphicFramePr/>
          <p:nvPr>
            <p:extLst>
              <p:ext uri="{D42A27DB-BD31-4B8C-83A1-F6EECF244321}">
                <p14:modId xmlns:p14="http://schemas.microsoft.com/office/powerpoint/2010/main" val="527407928"/>
              </p:ext>
            </p:extLst>
          </p:nvPr>
        </p:nvGraphicFramePr>
        <p:xfrm>
          <a:off x="729049" y="2990335"/>
          <a:ext cx="9885405" cy="31479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877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6" name="Прямоугольник 5"/>
          <p:cNvSpPr/>
          <p:nvPr/>
        </p:nvSpPr>
        <p:spPr>
          <a:xfrm>
            <a:off x="664711" y="1246505"/>
            <a:ext cx="10935729" cy="1200329"/>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ЭФФЕКТИВНОСТЬ</a:t>
            </a:r>
            <a:r>
              <a:rPr lang="ru-RU" b="1" dirty="0" smtClean="0">
                <a:solidFill>
                  <a:schemeClr val="bg1"/>
                </a:solidFill>
                <a:latin typeface="Times New Roman" panose="02020603050405020304" pitchFamily="18" charset="0"/>
                <a:cs typeface="Times New Roman" panose="02020603050405020304" pitchFamily="18" charset="0"/>
              </a:rPr>
              <a:t> ПРОЕКТА МОЖНО ОЦЕНИТЬ ЧЕРЕЗ </a:t>
            </a:r>
            <a:r>
              <a:rPr lang="ru-RU" b="1" dirty="0" smtClean="0">
                <a:latin typeface="Times New Roman" panose="02020603050405020304" pitchFamily="18" charset="0"/>
                <a:cs typeface="Times New Roman" panose="02020603050405020304" pitchFamily="18" charset="0"/>
              </a:rPr>
              <a:t>КАЧЕСТВЕННЫЕ</a:t>
            </a:r>
            <a:r>
              <a:rPr lang="ru-RU" b="1" dirty="0" smtClean="0">
                <a:solidFill>
                  <a:schemeClr val="bg1"/>
                </a:solidFill>
                <a:latin typeface="Times New Roman" panose="02020603050405020304" pitchFamily="18" charset="0"/>
                <a:cs typeface="Times New Roman" panose="02020603050405020304" pitchFamily="18" charset="0"/>
              </a:rPr>
              <a:t> ПОКАЗАТЕЛИ:</a:t>
            </a:r>
          </a:p>
          <a:p>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1. САМОЧУВСТВИЕ УЧАСТНИКОВ ПРОЕКТА:</a:t>
            </a:r>
            <a:r>
              <a:rPr lang="ru-RU" dirty="0">
                <a:solidFill>
                  <a:schemeClr val="bg1"/>
                </a:solidFill>
              </a:rPr>
              <a:t/>
            </a:r>
            <a:br>
              <a:rPr lang="ru-RU" dirty="0">
                <a:solidFill>
                  <a:schemeClr val="bg1"/>
                </a:solidFill>
              </a:rPr>
            </a:br>
            <a:r>
              <a:rPr lang="ru-RU" sz="1600" b="1" dirty="0" smtClean="0">
                <a:solidFill>
                  <a:schemeClr val="bg1"/>
                </a:solidFill>
                <a:latin typeface="Times New Roman" panose="02020603050405020304" pitchFamily="18" charset="0"/>
                <a:cs typeface="Times New Roman" panose="02020603050405020304" pitchFamily="18" charset="0"/>
              </a:rPr>
              <a:t>     (ОПРОШЕНО МЕТОДОМ АНКЕТИРОВАНИЯ – 50 ЧЕЛОВЕК; ВРЕМЯ ПОСЕЩЕНИЯ ЗАНЯТИЙ – 3 МЕС.)</a:t>
            </a:r>
            <a:endParaRPr lang="ru-RU" sz="16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9" name="Диаграмма 8"/>
          <p:cNvGraphicFramePr/>
          <p:nvPr>
            <p:extLst>
              <p:ext uri="{D42A27DB-BD31-4B8C-83A1-F6EECF244321}">
                <p14:modId xmlns:p14="http://schemas.microsoft.com/office/powerpoint/2010/main" val="2784403915"/>
              </p:ext>
            </p:extLst>
          </p:nvPr>
        </p:nvGraphicFramePr>
        <p:xfrm>
          <a:off x="531341" y="2446834"/>
          <a:ext cx="11069099" cy="40487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7378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5" name="Блок-схема: процесс 4"/>
          <p:cNvSpPr/>
          <p:nvPr/>
        </p:nvSpPr>
        <p:spPr>
          <a:xfrm>
            <a:off x="3052118" y="397763"/>
            <a:ext cx="6388444" cy="809326"/>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РЕСУРСНОЕ ОБЕСПЕЧЕНИЕ ПРАКТИКИ</a:t>
            </a:r>
            <a:endParaRPr lang="ru-RU" sz="24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66118" y="1439519"/>
            <a:ext cx="10960443" cy="5355312"/>
          </a:xfrm>
          <a:prstGeom prst="rect">
            <a:avLst/>
          </a:prstGeom>
        </p:spPr>
        <p:txBody>
          <a:bodyPr wrap="square">
            <a:spAutoFit/>
          </a:bodyPr>
          <a:lstStyle/>
          <a:p>
            <a:pPr marL="342900" indent="-342900">
              <a:buAutoNum type="arabicPeriod"/>
            </a:pPr>
            <a:r>
              <a:rPr lang="ru-RU" b="1" dirty="0" smtClean="0">
                <a:latin typeface="Times New Roman" panose="02020603050405020304" pitchFamily="18" charset="0"/>
                <a:cs typeface="Times New Roman" panose="02020603050405020304" pitchFamily="18" charset="0"/>
              </a:rPr>
              <a:t>КОНТРОЛЬ</a:t>
            </a:r>
            <a:r>
              <a:rPr lang="ru-RU" b="1" dirty="0" smtClean="0">
                <a:solidFill>
                  <a:schemeClr val="bg1"/>
                </a:solidFill>
                <a:latin typeface="Times New Roman" panose="02020603050405020304" pitchFamily="18" charset="0"/>
                <a:cs typeface="Times New Roman" panose="02020603050405020304" pitchFamily="18" charset="0"/>
              </a:rPr>
              <a:t> ЗА РЕАЛИЗАЦИЕЙ , </a:t>
            </a:r>
            <a:r>
              <a:rPr lang="ru-RU" b="1" dirty="0" smtClean="0">
                <a:latin typeface="Times New Roman" panose="02020603050405020304" pitchFamily="18" charset="0"/>
                <a:cs typeface="Times New Roman" panose="02020603050405020304" pitchFamily="18" charset="0"/>
              </a:rPr>
              <a:t>СОДЕРЖАНИЕ</a:t>
            </a:r>
            <a:r>
              <a:rPr lang="ru-RU" b="1" dirty="0" smtClean="0">
                <a:solidFill>
                  <a:schemeClr val="bg1"/>
                </a:solidFill>
                <a:latin typeface="Times New Roman" panose="02020603050405020304" pitchFamily="18" charset="0"/>
                <a:cs typeface="Times New Roman" panose="02020603050405020304" pitchFamily="18" charset="0"/>
              </a:rPr>
              <a:t>  И </a:t>
            </a:r>
            <a:r>
              <a:rPr lang="ru-RU" b="1" dirty="0" smtClean="0">
                <a:latin typeface="Times New Roman" panose="02020603050405020304" pitchFamily="18" charset="0"/>
                <a:cs typeface="Times New Roman" panose="02020603050405020304" pitchFamily="18" charset="0"/>
              </a:rPr>
              <a:t>МЕТОДИЧЕСКОЕ НАПОЛНЕНИЕ </a:t>
            </a:r>
            <a:r>
              <a:rPr lang="ru-RU" b="1" dirty="0" smtClean="0">
                <a:solidFill>
                  <a:schemeClr val="bg1"/>
                </a:solidFill>
                <a:latin typeface="Times New Roman" panose="02020603050405020304" pitchFamily="18" charset="0"/>
                <a:cs typeface="Times New Roman" panose="02020603050405020304" pitchFamily="18" charset="0"/>
              </a:rPr>
              <a:t>ДАННОЙ СОЦИАЛЬНОЙ ПРАКТИКИ  ОСУЩЕСТВЛЯЕТ АВТОР И РУКОВОДИТЕЛЬ ПРАКТИКИ НАУМЕНКО Н.Ю.</a:t>
            </a:r>
          </a:p>
          <a:p>
            <a:pPr marL="342900" indent="-342900">
              <a:buAutoNum type="arabicPeriod"/>
            </a:pPr>
            <a:endParaRPr lang="ru-RU" b="1" dirty="0" smtClean="0">
              <a:solidFill>
                <a:schemeClr val="bg1"/>
              </a:solidFill>
              <a:latin typeface="Times New Roman" panose="02020603050405020304" pitchFamily="18" charset="0"/>
              <a:cs typeface="Times New Roman" panose="02020603050405020304" pitchFamily="18" charset="0"/>
            </a:endParaRPr>
          </a:p>
          <a:p>
            <a:pPr marL="342900" indent="-342900">
              <a:buAutoNum type="arabicPeriod"/>
            </a:pPr>
            <a:r>
              <a:rPr lang="ru-RU" b="1" dirty="0" smtClean="0">
                <a:latin typeface="Times New Roman" panose="02020603050405020304" pitchFamily="18" charset="0"/>
                <a:cs typeface="Times New Roman" panose="02020603050405020304" pitchFamily="18" charset="0"/>
              </a:rPr>
              <a:t>КАДРОВОЕ ОБЕСПЕЧЕНИЕ</a:t>
            </a:r>
            <a:r>
              <a:rPr lang="ru-RU" b="1" dirty="0" smtClean="0">
                <a:solidFill>
                  <a:schemeClr val="bg1"/>
                </a:solidFill>
                <a:latin typeface="Times New Roman" panose="02020603050405020304" pitchFamily="18" charset="0"/>
                <a:cs typeface="Times New Roman" panose="02020603050405020304" pitchFamily="18" charset="0"/>
              </a:rPr>
              <a:t>: СЛАЙД №6.</a:t>
            </a:r>
          </a:p>
          <a:p>
            <a:pPr marL="342900" indent="-342900">
              <a:buAutoNum type="arabicPeriod"/>
            </a:pPr>
            <a:endParaRPr lang="ru-RU" b="1" dirty="0" smtClean="0">
              <a:solidFill>
                <a:schemeClr val="bg1"/>
              </a:solidFill>
              <a:latin typeface="Times New Roman" panose="02020603050405020304" pitchFamily="18" charset="0"/>
              <a:cs typeface="Times New Roman" panose="02020603050405020304" pitchFamily="18" charset="0"/>
            </a:endParaRPr>
          </a:p>
          <a:p>
            <a:pPr marL="342900" indent="-342900">
              <a:buAutoNum type="arabicPeriod"/>
            </a:pPr>
            <a:r>
              <a:rPr lang="ru-RU" b="1" dirty="0" smtClean="0">
                <a:latin typeface="Times New Roman" panose="02020603050405020304" pitchFamily="18" charset="0"/>
                <a:cs typeface="Times New Roman" panose="02020603050405020304" pitchFamily="18" charset="0"/>
              </a:rPr>
              <a:t>МАТЕРИАЛЬНО – ТЕХНИЧЕСКОЕ ОБЕСПЕЧЕНИЕ</a:t>
            </a:r>
            <a:r>
              <a:rPr lang="ru-RU" b="1" dirty="0" smtClean="0">
                <a:solidFill>
                  <a:schemeClr val="bg1"/>
                </a:solidFill>
                <a:latin typeface="Times New Roman" panose="02020603050405020304" pitchFamily="18" charset="0"/>
                <a:cs typeface="Times New Roman" panose="02020603050405020304" pitchFamily="18" charset="0"/>
              </a:rPr>
              <a:t>: МУЛЬТИМЕДИЙНОЕ ОБОРУДОВАНИЕ, КИСЛОРОДНЫЙ КОКТЕЙЛЬНЫЙ АППАРАТ, ОДНОРАЗОВАЯ ПОСУДА, КАНЦЕЛЯРСКИЕ ТОВАРЫ ДЛЯ ТВОРЧЕСКОЙ ДЕЯТЕЛЬНОСТИ, СПОРТИВНЫЙ ИНВЕНТАРЬ, ТЕХНИЧЕСКОЕ ОБОРУДОВАНИЕ ДЛЯ МУЗЫКАЛЬНЫХ ЗАНЯТИЙ, ОБОРУДОВАНИЕ МОНТЕССОРИ.</a:t>
            </a:r>
          </a:p>
          <a:p>
            <a:pPr marL="342900" indent="-342900">
              <a:buAutoNum type="arabicPeriod"/>
            </a:pPr>
            <a:endParaRPr lang="ru-RU" b="1" dirty="0" smtClean="0">
              <a:solidFill>
                <a:schemeClr val="bg1"/>
              </a:solidFill>
              <a:latin typeface="Times New Roman" panose="02020603050405020304" pitchFamily="18" charset="0"/>
              <a:cs typeface="Times New Roman" panose="02020603050405020304" pitchFamily="18" charset="0"/>
            </a:endParaRPr>
          </a:p>
          <a:p>
            <a:pPr marL="342900" indent="-342900">
              <a:buAutoNum type="arabicPeriod"/>
            </a:pPr>
            <a:r>
              <a:rPr lang="ru-RU" b="1" dirty="0" smtClean="0">
                <a:latin typeface="Times New Roman" panose="02020603050405020304" pitchFamily="18" charset="0"/>
                <a:cs typeface="Times New Roman" panose="02020603050405020304" pitchFamily="18" charset="0"/>
              </a:rPr>
              <a:t>ФИНАНСОВОЕ ОБЕСПЕЧЕНИЕ: </a:t>
            </a:r>
            <a:r>
              <a:rPr lang="ru-RU" b="1" dirty="0" smtClean="0">
                <a:solidFill>
                  <a:schemeClr val="bg1"/>
                </a:solidFill>
                <a:latin typeface="Times New Roman" panose="02020603050405020304" pitchFamily="18" charset="0"/>
                <a:cs typeface="Times New Roman" panose="02020603050405020304" pitchFamily="18" charset="0"/>
              </a:rPr>
              <a:t>САМООБЕСПЕЧЕНИЕ.</a:t>
            </a:r>
          </a:p>
          <a:p>
            <a:pPr marL="342900" indent="-342900">
              <a:buAutoNum type="arabicPeriod"/>
            </a:pPr>
            <a:endParaRPr lang="ru-RU" b="1" dirty="0" smtClean="0">
              <a:solidFill>
                <a:schemeClr val="bg1"/>
              </a:solidFill>
              <a:latin typeface="Times New Roman" panose="02020603050405020304" pitchFamily="18" charset="0"/>
              <a:cs typeface="Times New Roman" panose="02020603050405020304" pitchFamily="18" charset="0"/>
            </a:endParaRPr>
          </a:p>
          <a:p>
            <a:pPr marL="342900" indent="-342900">
              <a:buAutoNum type="arabicPeriod"/>
            </a:pPr>
            <a:r>
              <a:rPr lang="ru-RU" b="1" dirty="0" smtClean="0">
                <a:latin typeface="Times New Roman" panose="02020603050405020304" pitchFamily="18" charset="0"/>
                <a:cs typeface="Times New Roman" panose="02020603050405020304" pitchFamily="18" charset="0"/>
              </a:rPr>
              <a:t>ИНФОРМАЦИОННОЕ ОБЕСПЕЧЕНИЕ: </a:t>
            </a:r>
            <a:r>
              <a:rPr lang="ru-RU" b="1" dirty="0" smtClean="0">
                <a:solidFill>
                  <a:schemeClr val="bg1"/>
                </a:solidFill>
                <a:latin typeface="Times New Roman" panose="02020603050405020304" pitchFamily="18" charset="0"/>
                <a:cs typeface="Times New Roman" panose="02020603050405020304" pitchFamily="18" charset="0"/>
              </a:rPr>
              <a:t>ИНТЕРНЕТ – РЕСУРСЫ; ОБЪЯВЛЕНИЯ, РАЗДАТОЧНЫЙ МАТЕРИАЛ – ЛИСТОВКИ, БУКЛЕТЫ; ЛЕКЦИИ; ВЫЕЗДНЫЕ МЕРОПРИЯТИЯ; ВЫСТУПЛЕНИЯ НА ТВ И РАДИО.</a:t>
            </a:r>
          </a:p>
          <a:p>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5201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Блок-схема: процесс 3"/>
          <p:cNvSpPr/>
          <p:nvPr/>
        </p:nvSpPr>
        <p:spPr>
          <a:xfrm>
            <a:off x="4944493" y="351446"/>
            <a:ext cx="2174789" cy="855642"/>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ВЫВОД</a:t>
            </a:r>
            <a:endParaRPr lang="ru-RU" sz="24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02927" y="1652285"/>
            <a:ext cx="11059298" cy="1569660"/>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ВОЗРАСТ – </a:t>
            </a:r>
            <a:r>
              <a:rPr lang="ru-RU" sz="2400" b="1" dirty="0" smtClean="0">
                <a:solidFill>
                  <a:schemeClr val="bg1"/>
                </a:solidFill>
                <a:latin typeface="Times New Roman" panose="02020603050405020304" pitchFamily="18" charset="0"/>
                <a:cs typeface="Times New Roman" panose="02020603050405020304" pitchFamily="18" charset="0"/>
              </a:rPr>
              <a:t>НЕ ЯВЛЯЕТСЯ ОСНОВНЫМ ФАКТОРОМ КОГНИТИВНЫХ РАССТРОЙСТВ.</a:t>
            </a:r>
            <a:r>
              <a:rPr lang="ru-RU" sz="2400" b="1" dirty="0" smtClean="0">
                <a:latin typeface="Times New Roman" panose="02020603050405020304" pitchFamily="18" charset="0"/>
                <a:cs typeface="Times New Roman" panose="02020603050405020304" pitchFamily="18" charset="0"/>
              </a:rPr>
              <a:t> ПОЗНАНИЕ, СОЗИДАНИЕ, ДЕЯТЕЛЬНОСТЬ И ТВОРЧЕСТВО – </a:t>
            </a:r>
            <a:r>
              <a:rPr lang="ru-RU" sz="2400" b="1" dirty="0" smtClean="0">
                <a:solidFill>
                  <a:schemeClr val="bg1"/>
                </a:solidFill>
                <a:latin typeface="Times New Roman" panose="02020603050405020304" pitchFamily="18" charset="0"/>
                <a:cs typeface="Times New Roman" panose="02020603050405020304" pitchFamily="18" charset="0"/>
              </a:rPr>
              <a:t>ЯВЛЯЮТСЯ  КЛЮЧОМ</a:t>
            </a:r>
            <a:r>
              <a:rPr lang="ru-RU" sz="2400" b="1" dirty="0" smtClean="0">
                <a:latin typeface="Times New Roman" panose="02020603050405020304" pitchFamily="18" charset="0"/>
                <a:cs typeface="Times New Roman" panose="02020603050405020304" pitchFamily="18" charset="0"/>
              </a:rPr>
              <a:t>  ДОЛГОЛЕТИЯ </a:t>
            </a:r>
            <a:r>
              <a:rPr lang="ru-RU" sz="2400" b="1" dirty="0" smtClean="0">
                <a:solidFill>
                  <a:schemeClr val="bg1"/>
                </a:solidFill>
                <a:latin typeface="Times New Roman" panose="02020603050405020304" pitchFamily="18" charset="0"/>
                <a:cs typeface="Times New Roman" panose="02020603050405020304" pitchFamily="18" charset="0"/>
              </a:rPr>
              <a:t>КОГНИТИВНЫХ ФУНКЦИЙ</a:t>
            </a:r>
            <a:r>
              <a:rPr lang="ru-RU" sz="2400" b="1" dirty="0" smtClean="0">
                <a:latin typeface="Times New Roman" panose="02020603050405020304" pitchFamily="18" charset="0"/>
                <a:cs typeface="Times New Roman" panose="02020603050405020304" pitchFamily="18" charset="0"/>
              </a:rPr>
              <a:t> ГОЛОВНОГО МОЗГА.</a:t>
            </a:r>
            <a:endParaRPr lang="ru-RU" dirty="0">
              <a:latin typeface="Arial" panose="020B0604020202020204" pitchFamily="34"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505" y="3522306"/>
            <a:ext cx="4197720" cy="2773205"/>
          </a:xfrm>
          <a:prstGeom prst="rect">
            <a:avLst/>
          </a:prstGeom>
          <a:ln w="88900" cap="sq" cmpd="thickThin">
            <a:solidFill>
              <a:srgbClr val="7030A0"/>
            </a:solidFill>
            <a:prstDash val="solid"/>
            <a:miter lim="800000"/>
          </a:ln>
          <a:effectLst>
            <a:innerShdw blurRad="76200">
              <a:srgbClr val="000000"/>
            </a:innerShdw>
          </a:effectLst>
        </p:spPr>
      </p:pic>
      <p:sp>
        <p:nvSpPr>
          <p:cNvPr id="7" name="Прямоугольник 6"/>
          <p:cNvSpPr/>
          <p:nvPr/>
        </p:nvSpPr>
        <p:spPr>
          <a:xfrm>
            <a:off x="701781" y="3301315"/>
            <a:ext cx="6096000" cy="2677656"/>
          </a:xfrm>
          <a:prstGeom prst="rect">
            <a:avLst/>
          </a:prstGeom>
        </p:spPr>
        <p:txBody>
          <a:bodyPr>
            <a:spAutoFit/>
          </a:bodyPr>
          <a:lstStyle/>
          <a:p>
            <a:pPr algn="ctr"/>
            <a:r>
              <a:rPr lang="ru-RU" sz="2400" b="1" dirty="0" smtClean="0">
                <a:solidFill>
                  <a:schemeClr val="bg1"/>
                </a:solidFill>
                <a:latin typeface="Times New Roman" panose="02020603050405020304" pitchFamily="18" charset="0"/>
                <a:cs typeface="Times New Roman" panose="02020603050405020304" pitchFamily="18" charset="0"/>
              </a:rPr>
              <a:t>ПРАКТИКА ПОКАЗАЛА, ЧТО</a:t>
            </a:r>
            <a:r>
              <a:rPr lang="ru-RU" sz="2400" b="1" dirty="0" smtClean="0">
                <a:latin typeface="Times New Roman" panose="02020603050405020304" pitchFamily="18" charset="0"/>
                <a:cs typeface="Times New Roman" panose="02020603050405020304" pitchFamily="18" charset="0"/>
              </a:rPr>
              <a:t> ПРОФИЛАКТИКА И КОРРЕКЦИЯ </a:t>
            </a:r>
            <a:r>
              <a:rPr lang="ru-RU" sz="2400" b="1" dirty="0" smtClean="0">
                <a:solidFill>
                  <a:schemeClr val="bg1"/>
                </a:solidFill>
                <a:latin typeface="Times New Roman" panose="02020603050405020304" pitchFamily="18" charset="0"/>
                <a:cs typeface="Times New Roman" panose="02020603050405020304" pitchFamily="18" charset="0"/>
              </a:rPr>
              <a:t>КОГНИТИВНЫХ НАРУШЕНИЙ ОСОБЕННО НА РАННИХ ЭТАПАХ РАЗВИТИЯ ЗАБОЛЕВАНИЯ, ИМЕЕТ СУЩЕСТВЕННЫЕ ШАНСЫ НА </a:t>
            </a:r>
            <a:r>
              <a:rPr lang="ru-RU" sz="2400" b="1" dirty="0" smtClean="0">
                <a:latin typeface="Times New Roman" panose="02020603050405020304" pitchFamily="18" charset="0"/>
                <a:cs typeface="Times New Roman" panose="02020603050405020304" pitchFamily="18" charset="0"/>
              </a:rPr>
              <a:t>УСПЕХ.</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517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Прямоугольник 3"/>
          <p:cNvSpPr/>
          <p:nvPr/>
        </p:nvSpPr>
        <p:spPr>
          <a:xfrm>
            <a:off x="724433" y="1385232"/>
            <a:ext cx="10544929" cy="5355312"/>
          </a:xfrm>
          <a:prstGeom prst="rect">
            <a:avLst/>
          </a:prstGeom>
        </p:spPr>
        <p:txBody>
          <a:bodyPr wrap="square">
            <a:spAutoFit/>
          </a:bodyPr>
          <a:lstStyle/>
          <a:p>
            <a:r>
              <a:rPr lang="ru-RU" b="1" dirty="0" smtClean="0">
                <a:solidFill>
                  <a:schemeClr val="bg1"/>
                </a:solidFill>
                <a:latin typeface="Times New Roman" panose="02020603050405020304" pitchFamily="18" charset="0"/>
                <a:cs typeface="Times New Roman" panose="02020603050405020304" pitchFamily="18" charset="0"/>
              </a:rPr>
              <a:t>1. АКТИВНОЕ УЧАСТИЕ ГРАЖДАН ПОЖИЛОГО ВОЗРАСТА В ПРАКТИКЕ</a:t>
            </a:r>
          </a:p>
          <a:p>
            <a:r>
              <a:rPr lang="ru-RU" b="1" dirty="0" smtClean="0">
                <a:solidFill>
                  <a:schemeClr val="bg1"/>
                </a:solidFill>
                <a:latin typeface="Times New Roman" panose="02020603050405020304" pitchFamily="18" charset="0"/>
                <a:cs typeface="Times New Roman" panose="02020603050405020304" pitchFamily="18" charset="0"/>
              </a:rPr>
              <a:t>2. ПОНИМАНИЕ ЗНАЧИМОСТИ И ЭФФЕКТИВНОСТИ ЗАНЯТИЙ</a:t>
            </a:r>
          </a:p>
          <a:p>
            <a:r>
              <a:rPr lang="ru-RU" b="1" dirty="0" smtClean="0">
                <a:solidFill>
                  <a:schemeClr val="bg1"/>
                </a:solidFill>
                <a:latin typeface="Times New Roman" panose="02020603050405020304" pitchFamily="18" charset="0"/>
                <a:cs typeface="Times New Roman" panose="02020603050405020304" pitchFamily="18" charset="0"/>
              </a:rPr>
              <a:t>3. ВОЗМОЖНОСТЬ САМОСТОЯТЕЛЬНЫХ ЗАНЯТИЙ НА ДОМУ</a:t>
            </a:r>
          </a:p>
          <a:p>
            <a:r>
              <a:rPr lang="ru-RU" b="1" dirty="0" smtClean="0">
                <a:solidFill>
                  <a:schemeClr val="bg1"/>
                </a:solidFill>
                <a:latin typeface="Times New Roman" panose="02020603050405020304" pitchFamily="18" charset="0"/>
                <a:cs typeface="Times New Roman" panose="02020603050405020304" pitchFamily="18" charset="0"/>
              </a:rPr>
              <a:t>4. УСТРАНИЛИ СОЦИАЛЬНУЮ ИЗОЛИРОВАННОСТЬ ПОЖИЛЫХ ГРАЖДАН</a:t>
            </a:r>
          </a:p>
          <a:p>
            <a:r>
              <a:rPr lang="ru-RU" b="1" dirty="0" smtClean="0">
                <a:solidFill>
                  <a:schemeClr val="bg1"/>
                </a:solidFill>
                <a:latin typeface="Times New Roman" panose="02020603050405020304" pitchFamily="18" charset="0"/>
                <a:cs typeface="Times New Roman" panose="02020603050405020304" pitchFamily="18" charset="0"/>
              </a:rPr>
              <a:t>5. СОЗДАЛИ УСЛОВИЯ ДЛЯ ПОВЫШЕНИЯ АДАПТИВНОГО ПОТЕНЦИАЛА ПОЖИЛЫХ ЛЮДЕЙ</a:t>
            </a:r>
          </a:p>
          <a:p>
            <a:r>
              <a:rPr lang="ru-RU" b="1" dirty="0" smtClean="0">
                <a:solidFill>
                  <a:schemeClr val="bg1"/>
                </a:solidFill>
                <a:latin typeface="Times New Roman" panose="02020603050405020304" pitchFamily="18" charset="0"/>
                <a:cs typeface="Times New Roman" panose="02020603050405020304" pitchFamily="18" charset="0"/>
              </a:rPr>
              <a:t>6. РАЗРАБОТАЛИ ДЛЯ ПОЖИЛЫХ ГРАЖДАН ИНТЕРЕСНЫЕ, ЭФФЕКТИВНЫЕ, НО ПРОСТЫЕ ДЛЯ ВОСПРИЯТИЯ ПРОГРАММЫ КОГНИТИВНОЙ ТРЕНИРОВКИ, КОМПЛЕКСЫ УПРАЖНЕНИЙ ДЛЯ РУК (ПАЛЬЧИКОВАЯ ГИМНАСТИКА), УТРЕННЕЙ ЗАРЯДКИ.</a:t>
            </a:r>
          </a:p>
          <a:p>
            <a:r>
              <a:rPr lang="ru-RU" b="1" dirty="0" smtClean="0">
                <a:solidFill>
                  <a:schemeClr val="bg1"/>
                </a:solidFill>
                <a:latin typeface="Times New Roman" panose="02020603050405020304" pitchFamily="18" charset="0"/>
                <a:cs typeface="Times New Roman" panose="02020603050405020304" pitchFamily="18" charset="0"/>
              </a:rPr>
              <a:t>7. РАЗРАБОТАЛИ ПАМЯТКИ, СПОСОБСТВУЮЩИЕ ЕЖЕДНЕВНОМУ ВЫПОЛНЕНИЮ ПРОГРАММ И УПРАЖНЕНИЙ В ДОМАШНИХ УСЛОВИЯХ</a:t>
            </a:r>
          </a:p>
          <a:p>
            <a:r>
              <a:rPr lang="ru-RU" b="1" dirty="0" smtClean="0">
                <a:solidFill>
                  <a:schemeClr val="bg1"/>
                </a:solidFill>
                <a:latin typeface="Times New Roman" panose="02020603050405020304" pitchFamily="18" charset="0"/>
                <a:cs typeface="Times New Roman" panose="02020603050405020304" pitchFamily="18" charset="0"/>
              </a:rPr>
              <a:t>8. ОЗНАКОМИЛИ ГРАЖДАН ПОЖИЛОГО ВОЗРАСТА С ПРОГРАММОЙ «НЕЙРОБИКА»</a:t>
            </a:r>
          </a:p>
          <a:p>
            <a:r>
              <a:rPr lang="ru-RU" b="1" dirty="0" smtClean="0">
                <a:solidFill>
                  <a:schemeClr val="bg1"/>
                </a:solidFill>
                <a:latin typeface="Times New Roman" panose="02020603050405020304" pitchFamily="18" charset="0"/>
                <a:cs typeface="Times New Roman" panose="02020603050405020304" pitchFamily="18" charset="0"/>
              </a:rPr>
              <a:t>9. ОЗНАКОМИЛИ И ОБУЧИЛИ ПОЖИЛЫХ ГРАЖДАН УПРАЖНЕНИЯМ ПО МЕТОДУ МОНТЕССОРИ </a:t>
            </a:r>
          </a:p>
          <a:p>
            <a:r>
              <a:rPr lang="ru-RU" b="1" dirty="0" smtClean="0">
                <a:solidFill>
                  <a:schemeClr val="bg1"/>
                </a:solidFill>
                <a:latin typeface="Times New Roman" panose="02020603050405020304" pitchFamily="18" charset="0"/>
                <a:cs typeface="Times New Roman" panose="02020603050405020304" pitchFamily="18" charset="0"/>
              </a:rPr>
              <a:t>10.ПОВЫСИЛИ УВЕРЕННОСТЬ ПОЖИЛЫХ ГРАЖДАН В СВОИХ СИЛАХ</a:t>
            </a:r>
          </a:p>
          <a:p>
            <a:r>
              <a:rPr lang="ru-RU" b="1" dirty="0" smtClean="0">
                <a:solidFill>
                  <a:schemeClr val="bg1"/>
                </a:solidFill>
                <a:latin typeface="Times New Roman" panose="02020603050405020304" pitchFamily="18" charset="0"/>
                <a:cs typeface="Times New Roman" panose="02020603050405020304" pitchFamily="18" charset="0"/>
              </a:rPr>
              <a:t>11.СПОСОБСТВОВАЛИ ПОЗНАНИЮ, СОЗИДАНИЮ, ДЕЯТЕЛЬНОСТИ И ТВОРЧЕСТВУ ГРАЖДАН ПОЖИЛОГО ВОЗРАСТА.</a:t>
            </a:r>
            <a:endParaRPr lang="ru-RU" dirty="0" smtClean="0">
              <a:latin typeface="Arial" panose="020B0604020202020204" pitchFamily="34" charset="0"/>
            </a:endParaRPr>
          </a:p>
          <a:p>
            <a:endParaRPr lang="ru-RU" b="1" dirty="0">
              <a:latin typeface="Arial" panose="020B0604020202020204" pitchFamily="34" charset="0"/>
            </a:endParaRPr>
          </a:p>
        </p:txBody>
      </p:sp>
      <p:sp>
        <p:nvSpPr>
          <p:cNvPr id="5" name="Блок-схема: процесс 4"/>
          <p:cNvSpPr/>
          <p:nvPr/>
        </p:nvSpPr>
        <p:spPr>
          <a:xfrm>
            <a:off x="2881471" y="331979"/>
            <a:ext cx="6502209" cy="875110"/>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РЕЗУЛЬТАТЫ ПРИМЕНЕНИЯ ПРАКТИКИ</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680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5" name="Прямоугольник 4"/>
          <p:cNvSpPr/>
          <p:nvPr/>
        </p:nvSpPr>
        <p:spPr>
          <a:xfrm>
            <a:off x="5957072" y="373050"/>
            <a:ext cx="5841416" cy="5909310"/>
          </a:xfrm>
          <a:prstGeom prst="rect">
            <a:avLst/>
          </a:prstGeom>
          <a:solidFill>
            <a:srgbClr val="7030A0"/>
          </a:solidFill>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ДАННАЯ ПРАКТИКА ОБЪЕДИНЯЕТ ЭФФЕКТИВНЫЕ, ИНТЕРЕСНЫЕ И ПОНЯТНЫЕ ДЛЯ ГРАЖДАН ПОЖИЛОГО ВОЗРАСТА МЕТОДИКИ, УПРАЖНЕНИЯ, ТРЕНИНГИ. КОГНИТИВНЫЙ ТРЕНИНГ ПОМОГАЕТ УСТРАНИТЬ ФАКТОРЫ РИСКА НАРУШЕНИЙ МОЗГОВОГО КРОВООБРАЩЕНИЯ , АКТИВИЗИРОВАТЬ РАБОТУ ВСЕХ ОТДЕЛОВ МОЗГА, УЛУЧШИТЬ ПОКАЗАТЕЛИ ЗРИТЕЛЬНОЙ И СЛУХОВОЙ ПАМЯТИ, ВНИМАНИЯ, МОТОРИКИ. ЕЖЕДНЕВНОЕ ИСПОЛЬЗОВАНИЕ ПОЖИЛЫМ ЧЕЛОВЕКОМ НА ПРАКТИКЕ ПОЛУЧЕННЫХ ЗНАНИЙ, БУДЕТ СПОСОБСТВОВАТЬ ПРОФИЛАКТИКЕ КОГНИТИВНЫХ РАССТРОЙСТВ И АКТИВНОМУ ДОЛГОЛЕТИЮ.</a:t>
            </a:r>
          </a:p>
          <a:p>
            <a:endParaRPr lang="ru-RU" dirty="0">
              <a:solidFill>
                <a:schemeClr val="bg1"/>
              </a:solidFill>
              <a:latin typeface="Arial" panose="020B0604020202020204" pitchFamily="34"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04" y="2181815"/>
            <a:ext cx="5300597" cy="4261183"/>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14247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42" y="280416"/>
            <a:ext cx="11370868" cy="6251326"/>
          </a:xfrm>
          <a:prstGeom prst="rect">
            <a:avLst/>
          </a:prstGeom>
          <a:ln w="88900" cap="sq" cmpd="thickThin">
            <a:solidFill>
              <a:srgbClr val="7030A0"/>
            </a:solidFill>
            <a:prstDash val="solid"/>
            <a:miter lim="800000"/>
          </a:ln>
          <a:effectLst>
            <a:innerShdw blurRad="76200">
              <a:srgbClr val="000000"/>
            </a:innerShdw>
          </a:effectLst>
        </p:spPr>
      </p:pic>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3"/>
          <a:stretch>
            <a:fillRect/>
          </a:stretch>
        </p:blipFill>
        <p:spPr>
          <a:xfrm>
            <a:off x="353568" y="280416"/>
            <a:ext cx="1780186" cy="926672"/>
          </a:xfrm>
          <a:prstGeom prst="rect">
            <a:avLst/>
          </a:prstGeom>
        </p:spPr>
      </p:pic>
    </p:spTree>
    <p:extLst>
      <p:ext uri="{BB962C8B-B14F-4D97-AF65-F5344CB8AC3E}">
        <p14:creationId xmlns:p14="http://schemas.microsoft.com/office/powerpoint/2010/main" val="2508057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280416"/>
            <a:ext cx="1780186" cy="926672"/>
          </a:xfrm>
          <a:prstGeom prst="rect">
            <a:avLst/>
          </a:prstGeom>
        </p:spPr>
      </p:pic>
      <p:sp>
        <p:nvSpPr>
          <p:cNvPr id="4" name="Прямоугольник 3"/>
          <p:cNvSpPr/>
          <p:nvPr/>
        </p:nvSpPr>
        <p:spPr>
          <a:xfrm>
            <a:off x="506628" y="1507523"/>
            <a:ext cx="10552670" cy="5016758"/>
          </a:xfrm>
          <a:prstGeom prst="rect">
            <a:avLst/>
          </a:prstGeom>
        </p:spPr>
        <p:txBody>
          <a:bodyPr wrap="square">
            <a:spAutoFit/>
          </a:bodyPr>
          <a:lstStyle/>
          <a:p>
            <a:r>
              <a:rPr lang="ru-RU" sz="2000" b="1" dirty="0" smtClean="0">
                <a:solidFill>
                  <a:schemeClr val="bg1"/>
                </a:solidFill>
                <a:latin typeface="Times New Roman" panose="02020603050405020304" pitchFamily="18" charset="0"/>
                <a:cs typeface="Times New Roman" panose="02020603050405020304" pitchFamily="18" charset="0"/>
              </a:rPr>
              <a:t>Александрова </a:t>
            </a:r>
            <a:r>
              <a:rPr lang="ru-RU" sz="2000" b="1" dirty="0">
                <a:solidFill>
                  <a:schemeClr val="bg1"/>
                </a:solidFill>
                <a:latin typeface="Times New Roman" panose="02020603050405020304" pitchFamily="18" charset="0"/>
                <a:cs typeface="Times New Roman" panose="02020603050405020304" pitchFamily="18" charset="0"/>
              </a:rPr>
              <a:t>М.Д. Отечественные исследования социальных аспектов</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старения // Психология старости и старения: Хрестоматия / Сост. О.В.</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Краснова, А.Г. Лидерс. - М.: Академия, 2003. - С.55-56</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Вине </a:t>
            </a:r>
            <a:r>
              <a:rPr lang="ru-RU" sz="2000" b="1" dirty="0">
                <a:solidFill>
                  <a:schemeClr val="bg1"/>
                </a:solidFill>
                <a:latin typeface="Times New Roman" panose="02020603050405020304" pitchFamily="18" charset="0"/>
                <a:cs typeface="Times New Roman" panose="02020603050405020304" pitchFamily="18" charset="0"/>
              </a:rPr>
              <a:t>Л., Бурльер Ф. Основы геронтологии / Пер. с фр. под ред. В. В.</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Алпатова, В. Б. Зайратьянц.— М. : Медгиз, 1960.—458 с</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Грмек </a:t>
            </a:r>
            <a:r>
              <a:rPr lang="ru-RU" sz="2000" b="1" dirty="0">
                <a:solidFill>
                  <a:schemeClr val="bg1"/>
                </a:solidFill>
                <a:latin typeface="Times New Roman" panose="02020603050405020304" pitchFamily="18" charset="0"/>
                <a:cs typeface="Times New Roman" panose="02020603050405020304" pitchFamily="18" charset="0"/>
              </a:rPr>
              <a:t>М.Д. Геронтология - учение о старости и долголетии.-М.: Наука,</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1964-132 с.</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Комфорт </a:t>
            </a:r>
            <a:r>
              <a:rPr lang="ru-RU" sz="2000" b="1" dirty="0">
                <a:solidFill>
                  <a:schemeClr val="bg1"/>
                </a:solidFill>
                <a:latin typeface="Times New Roman" panose="02020603050405020304" pitchFamily="18" charset="0"/>
                <a:cs typeface="Times New Roman" panose="02020603050405020304" pitchFamily="18" charset="0"/>
              </a:rPr>
              <a:t>А. Биология старения.-М.: Мир, 1967.-400 с.</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Крупенчук </a:t>
            </a:r>
            <a:r>
              <a:rPr lang="ru-RU" sz="2000" b="1" dirty="0">
                <a:solidFill>
                  <a:schemeClr val="bg1"/>
                </a:solidFill>
                <a:latin typeface="Times New Roman" panose="02020603050405020304" pitchFamily="18" charset="0"/>
                <a:cs typeface="Times New Roman" panose="02020603050405020304" pitchFamily="18" charset="0"/>
              </a:rPr>
              <a:t>О.И. Развиваем мелкую моторику. ООО “Издательский дом</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“Литера”. Санкт-Петербург. </a:t>
            </a:r>
            <a:r>
              <a:rPr lang="ru-RU" sz="2000" b="1" dirty="0" smtClean="0">
                <a:solidFill>
                  <a:schemeClr val="bg1"/>
                </a:solidFill>
                <a:latin typeface="Times New Roman" panose="02020603050405020304" pitchFamily="18" charset="0"/>
                <a:cs typeface="Times New Roman" panose="02020603050405020304" pitchFamily="18" charset="0"/>
              </a:rPr>
              <a:t>2002 </a:t>
            </a:r>
          </a:p>
          <a:p>
            <a:r>
              <a:rPr lang="ru-RU" sz="2000" b="1" dirty="0" smtClean="0">
                <a:solidFill>
                  <a:schemeClr val="bg1"/>
                </a:solidFill>
                <a:latin typeface="Times New Roman" panose="02020603050405020304" pitchFamily="18" charset="0"/>
                <a:cs typeface="Times New Roman" panose="02020603050405020304" pitchFamily="18" charset="0"/>
              </a:rPr>
              <a:t>Нейробика </a:t>
            </a:r>
            <a:r>
              <a:rPr lang="ru-RU" sz="2000" b="1" dirty="0">
                <a:solidFill>
                  <a:schemeClr val="bg1"/>
                </a:solidFill>
                <a:latin typeface="Times New Roman" panose="02020603050405020304" pitchFamily="18" charset="0"/>
                <a:cs typeface="Times New Roman" panose="02020603050405020304" pitchFamily="18" charset="0"/>
              </a:rPr>
              <a:t>– долголетие Вашего мозга источник: brainstorm-blog.ru</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Нейробика </a:t>
            </a:r>
            <a:r>
              <a:rPr lang="ru-RU" sz="2000" b="1" dirty="0">
                <a:solidFill>
                  <a:schemeClr val="bg1"/>
                </a:solidFill>
                <a:latin typeface="Times New Roman" panose="02020603050405020304" pitchFamily="18" charset="0"/>
                <a:cs typeface="Times New Roman" panose="02020603050405020304" pitchFamily="18" charset="0"/>
              </a:rPr>
              <a:t>- аэробика для мозга http://batwoman2008.livejournal.com/</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Пахомова </a:t>
            </a:r>
            <a:r>
              <a:rPr lang="ru-RU" sz="2000" b="1" dirty="0">
                <a:solidFill>
                  <a:schemeClr val="bg1"/>
                </a:solidFill>
                <a:latin typeface="Times New Roman" panose="02020603050405020304" pitchFamily="18" charset="0"/>
                <a:cs typeface="Times New Roman" panose="02020603050405020304" pitchFamily="18" charset="0"/>
              </a:rPr>
              <a:t>Е.М., Дуганова Л.П. Учитель в профессиональном конкурсе:</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учебно-методическое пособие. – М. :АПКиППРО, 2006. – 168 с.</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Узорова </a:t>
            </a:r>
            <a:r>
              <a:rPr lang="ru-RU" sz="2000" b="1" dirty="0">
                <a:solidFill>
                  <a:schemeClr val="bg1"/>
                </a:solidFill>
                <a:latin typeface="Times New Roman" panose="02020603050405020304" pitchFamily="18" charset="0"/>
                <a:cs typeface="Times New Roman" panose="02020603050405020304" pitchFamily="18" charset="0"/>
              </a:rPr>
              <a:t>О.В., Нефёдова Е.А. “</a:t>
            </a:r>
            <a:r>
              <a:rPr lang="ru-RU" sz="2000" b="1" dirty="0" smtClean="0">
                <a:solidFill>
                  <a:schemeClr val="bg1"/>
                </a:solidFill>
                <a:latin typeface="Times New Roman" panose="02020603050405020304" pitchFamily="18" charset="0"/>
                <a:cs typeface="Times New Roman" panose="02020603050405020304" pitchFamily="18" charset="0"/>
              </a:rPr>
              <a:t>Пальчиковая </a:t>
            </a:r>
            <a:r>
              <a:rPr lang="ru-RU" sz="2000" b="1" dirty="0">
                <a:solidFill>
                  <a:schemeClr val="bg1"/>
                </a:solidFill>
                <a:latin typeface="Times New Roman" panose="02020603050405020304" pitchFamily="18" charset="0"/>
                <a:cs typeface="Times New Roman" panose="02020603050405020304" pitchFamily="18" charset="0"/>
              </a:rPr>
              <a:t>гимнастика”. Москва,</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АСТ* Астрель.2002.</a:t>
            </a:r>
          </a:p>
        </p:txBody>
      </p:sp>
      <p:sp>
        <p:nvSpPr>
          <p:cNvPr id="5" name="Блок-схема: процесс 4"/>
          <p:cNvSpPr/>
          <p:nvPr/>
        </p:nvSpPr>
        <p:spPr>
          <a:xfrm>
            <a:off x="2507613" y="350095"/>
            <a:ext cx="7249926"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СПИСОК ИСПОЛЬЗУЕМОЙ ЛИТЕРАТУРЫ</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288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10" y="137740"/>
            <a:ext cx="11710554" cy="6247864"/>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t>
            </a:r>
            <a:r>
              <a:rPr lang="ru-RU" sz="3200" b="1" dirty="0" smtClean="0">
                <a:latin typeface="Times New Roman" panose="02020603050405020304" pitchFamily="18" charset="0"/>
                <a:cs typeface="Times New Roman" panose="02020603050405020304" pitchFamily="18" charset="0"/>
              </a:rPr>
              <a:t>КОМАНДА47</a:t>
            </a:r>
          </a:p>
          <a:p>
            <a:r>
              <a:rPr lang="en-US" sz="3200" b="1" dirty="0" smtClean="0">
                <a:latin typeface="Times New Roman" panose="02020603050405020304" pitchFamily="18" charset="0"/>
                <a:cs typeface="Times New Roman" panose="02020603050405020304" pitchFamily="18" charset="0"/>
              </a:rPr>
              <a:t>#</a:t>
            </a:r>
            <a:r>
              <a:rPr lang="ru-RU" sz="3200" b="1" dirty="0" smtClean="0">
                <a:latin typeface="Times New Roman" panose="02020603050405020304" pitchFamily="18" charset="0"/>
                <a:cs typeface="Times New Roman" panose="02020603050405020304" pitchFamily="18" charset="0"/>
              </a:rPr>
              <a:t>КОМАНДАЗАБОТЫ</a:t>
            </a:r>
          </a:p>
          <a:p>
            <a:r>
              <a:rPr lang="en-US" sz="3200" b="1" dirty="0" smtClean="0">
                <a:latin typeface="Times New Roman" panose="02020603050405020304" pitchFamily="18" charset="0"/>
                <a:cs typeface="Times New Roman" panose="02020603050405020304" pitchFamily="18" charset="0"/>
              </a:rPr>
              <a:t>#</a:t>
            </a:r>
            <a:r>
              <a:rPr lang="ru-RU" sz="3200" b="1" dirty="0" smtClean="0">
                <a:latin typeface="Times New Roman" panose="02020603050405020304" pitchFamily="18" charset="0"/>
                <a:cs typeface="Times New Roman" panose="02020603050405020304" pitchFamily="18" charset="0"/>
              </a:rPr>
              <a:t>ПРИОЗЕРСКИЙКЦСОН</a:t>
            </a:r>
          </a:p>
          <a:p>
            <a:pPr algn="ctr"/>
            <a:r>
              <a:rPr lang="ru-RU" sz="7200" b="1" dirty="0" smtClean="0">
                <a:latin typeface="Times New Roman" panose="02020603050405020304" pitchFamily="18" charset="0"/>
                <a:cs typeface="Times New Roman" panose="02020603050405020304" pitchFamily="18" charset="0"/>
              </a:rPr>
              <a:t>СПАСИБО                                        ЗА ВНИМАНИЕ!</a:t>
            </a:r>
          </a:p>
          <a:p>
            <a:pPr algn="ct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hlinkClick r:id="rId2"/>
              </a:rPr>
              <a:t>c-s-o@mail.ru</a:t>
            </a: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hlinkClick r:id="rId3"/>
              </a:rPr>
              <a:t>https://kcsonpriozersk.ru/</a:t>
            </a:r>
            <a:endParaRPr lang="en-US" sz="3200" b="1" dirty="0" smtClean="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https</a:t>
            </a:r>
            <a:r>
              <a:rPr lang="en-US" sz="3200" b="1">
                <a:latin typeface="Times New Roman" panose="02020603050405020304" pitchFamily="18" charset="0"/>
                <a:cs typeface="Times New Roman" panose="02020603050405020304" pitchFamily="18" charset="0"/>
              </a:rPr>
              <a:t>://</a:t>
            </a:r>
            <a:r>
              <a:rPr lang="en-US" sz="3200" b="1" smtClean="0">
                <a:latin typeface="Times New Roman" panose="02020603050405020304" pitchFamily="18" charset="0"/>
                <a:cs typeface="Times New Roman" panose="02020603050405020304" pitchFamily="18" charset="0"/>
              </a:rPr>
              <a:t>vk.com/club136510304</a:t>
            </a:r>
            <a:endParaRPr lang="en-US" sz="3200" b="1" dirty="0">
              <a:latin typeface="Times New Roman" panose="02020603050405020304" pitchFamily="18" charset="0"/>
              <a:cs typeface="Times New Roman" panose="02020603050405020304" pitchFamily="18" charset="0"/>
            </a:endParaRPr>
          </a:p>
          <a:p>
            <a:pPr algn="ct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162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2"/>
          <a:stretch>
            <a:fillRect/>
          </a:stretch>
        </p:blipFill>
        <p:spPr>
          <a:xfrm>
            <a:off x="353568" y="280417"/>
            <a:ext cx="1780032" cy="923904"/>
          </a:xfrm>
          <a:prstGeom prst="rect">
            <a:avLst/>
          </a:prstGeom>
        </p:spPr>
      </p:pic>
      <p:sp>
        <p:nvSpPr>
          <p:cNvPr id="14" name="Прямоугольник 13"/>
          <p:cNvSpPr/>
          <p:nvPr/>
        </p:nvSpPr>
        <p:spPr>
          <a:xfrm>
            <a:off x="2267712" y="280416"/>
            <a:ext cx="9497568" cy="6393289"/>
          </a:xfrm>
          <a:prstGeom prst="rect">
            <a:avLst/>
          </a:prstGeom>
        </p:spPr>
        <p:txBody>
          <a:bodyPr wrap="square">
            <a:spAutoFit/>
          </a:bodyPr>
          <a:lstStyle/>
          <a:p>
            <a:pPr>
              <a:lnSpc>
                <a:spcPct val="107000"/>
              </a:lnSpc>
              <a:spcBef>
                <a:spcPts val="200"/>
              </a:spcBef>
              <a:spcAft>
                <a:spcPts val="0"/>
              </a:spcAft>
            </a:pP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ЦЕЛЬ:</a:t>
            </a:r>
            <a:endParaRPr lang="ru-RU" sz="2000" b="1"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7000"/>
              </a:lnSpc>
              <a:spcAft>
                <a:spcPts val="0"/>
              </a:spcAft>
              <a:buSzPts val="1400"/>
            </a:pP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Развитие </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и совершенствование форм и методов организации социальной реабилитации в учреждении. </a:t>
            </a:r>
            <a:endPar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buSzPts val="1400"/>
            </a:pP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a:t>
            </a:r>
            <a:r>
              <a:rPr lang="ru-RU" b="1" dirty="0" smtClean="0">
                <a:solidFill>
                  <a:schemeClr val="bg1"/>
                </a:solidFill>
                <a:latin typeface="Times New Roman" panose="02020603050405020304" pitchFamily="18" charset="0"/>
                <a:cs typeface="Times New Roman" panose="02020603050405020304" pitchFamily="18" charset="0"/>
              </a:rPr>
              <a:t>Профилактика когнитивных расстройств</a:t>
            </a:r>
            <a:r>
              <a:rPr lang="ru-RU" b="1" dirty="0">
                <a:solidFill>
                  <a:schemeClr val="bg1"/>
                </a:solidFill>
                <a:latin typeface="Times New Roman" panose="02020603050405020304" pitchFamily="18" charset="0"/>
                <a:cs typeface="Times New Roman" panose="02020603050405020304" pitchFamily="18" charset="0"/>
              </a:rPr>
              <a:t>, создание условий </a:t>
            </a:r>
            <a:r>
              <a:rPr lang="ru-RU" b="1" dirty="0" smtClean="0">
                <a:solidFill>
                  <a:schemeClr val="bg1"/>
                </a:solidFill>
                <a:latin typeface="Times New Roman" panose="02020603050405020304" pitchFamily="18" charset="0"/>
                <a:cs typeface="Times New Roman" panose="02020603050405020304" pitchFamily="18" charset="0"/>
              </a:rPr>
              <a:t>для активного </a:t>
            </a:r>
            <a:r>
              <a:rPr lang="ru-RU" b="1" dirty="0">
                <a:solidFill>
                  <a:schemeClr val="bg1"/>
                </a:solidFill>
                <a:latin typeface="Times New Roman" panose="02020603050405020304" pitchFamily="18" charset="0"/>
                <a:cs typeface="Times New Roman" panose="02020603050405020304" pitchFamily="18" charset="0"/>
              </a:rPr>
              <a:t>долголетия через познание</a:t>
            </a:r>
            <a:r>
              <a:rPr lang="ru-RU" b="1" dirty="0" smtClean="0">
                <a:solidFill>
                  <a:schemeClr val="bg1"/>
                </a:solidFill>
                <a:latin typeface="Times New Roman" panose="02020603050405020304" pitchFamily="18" charset="0"/>
                <a:cs typeface="Times New Roman" panose="02020603050405020304" pitchFamily="18" charset="0"/>
              </a:rPr>
              <a:t>, созидание</a:t>
            </a:r>
            <a:r>
              <a:rPr lang="ru-RU" b="1" dirty="0">
                <a:solidFill>
                  <a:schemeClr val="bg1"/>
                </a:solidFill>
                <a:latin typeface="Times New Roman" panose="02020603050405020304" pitchFamily="18" charset="0"/>
                <a:cs typeface="Times New Roman" panose="02020603050405020304" pitchFamily="18" charset="0"/>
              </a:rPr>
              <a:t>, деятельность и творчество</a:t>
            </a:r>
            <a:r>
              <a:rPr lang="ru-RU" b="1" dirty="0" smtClean="0">
                <a:solidFill>
                  <a:schemeClr val="bg1"/>
                </a:solidFill>
                <a:latin typeface="Times New Roman" panose="02020603050405020304" pitchFamily="18" charset="0"/>
                <a:cs typeface="Times New Roman" panose="02020603050405020304" pitchFamily="18" charset="0"/>
              </a:rPr>
              <a:t>.</a:t>
            </a:r>
          </a:p>
          <a:p>
            <a:pPr lvl="0">
              <a:lnSpc>
                <a:spcPct val="107000"/>
              </a:lnSpc>
              <a:spcAft>
                <a:spcPts val="800"/>
              </a:spcAft>
              <a:buSzPts val="1400"/>
            </a:pPr>
            <a:r>
              <a:rPr lang="ru-RU" sz="2000" b="1" dirty="0" smtClean="0">
                <a:latin typeface="Times New Roman" panose="02020603050405020304" pitchFamily="18" charset="0"/>
                <a:ea typeface="Times New Roman" panose="02020603050405020304" pitchFamily="18" charset="0"/>
                <a:cs typeface="Times New Roman" panose="02020603050405020304" pitchFamily="18" charset="0"/>
              </a:rPr>
              <a:t>ЗАДАЧИ</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Создание </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условий для повышения адаптивного потенциала пожилых людей. </a:t>
            </a:r>
            <a:endParaRPr lang="ru-RU"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b="1" dirty="0" smtClean="0">
                <a:solidFill>
                  <a:schemeClr val="bg1"/>
                </a:solidFill>
                <a:latin typeface="Times New Roman" panose="02020603050405020304" pitchFamily="18" charset="0"/>
                <a:cs typeface="Times New Roman" panose="02020603050405020304" pitchFamily="18" charset="0"/>
              </a:rPr>
              <a:t>2.   Разработать для </a:t>
            </a:r>
            <a:r>
              <a:rPr lang="ru-RU" b="1" dirty="0">
                <a:solidFill>
                  <a:schemeClr val="bg1"/>
                </a:solidFill>
                <a:latin typeface="Times New Roman" panose="02020603050405020304" pitchFamily="18" charset="0"/>
                <a:cs typeface="Times New Roman" panose="02020603050405020304" pitchFamily="18" charset="0"/>
              </a:rPr>
              <a:t>пожилых людей </a:t>
            </a:r>
            <a:r>
              <a:rPr lang="ru-RU" b="1" dirty="0" smtClean="0">
                <a:solidFill>
                  <a:schemeClr val="bg1"/>
                </a:solidFill>
                <a:latin typeface="Times New Roman" panose="02020603050405020304" pitchFamily="18" charset="0"/>
                <a:cs typeface="Times New Roman" panose="02020603050405020304" pitchFamily="18" charset="0"/>
              </a:rPr>
              <a:t>интересные, эффективные, но простые </a:t>
            </a:r>
            <a:r>
              <a:rPr lang="ru-RU" b="1" dirty="0">
                <a:solidFill>
                  <a:schemeClr val="bg1"/>
                </a:solidFill>
                <a:latin typeface="Times New Roman" panose="02020603050405020304" pitchFamily="18" charset="0"/>
                <a:cs typeface="Times New Roman" panose="02020603050405020304" pitchFamily="18" charset="0"/>
              </a:rPr>
              <a:t>для </a:t>
            </a:r>
            <a:r>
              <a:rPr lang="ru-RU" b="1" dirty="0" smtClean="0">
                <a:solidFill>
                  <a:schemeClr val="bg1"/>
                </a:solidFill>
                <a:latin typeface="Times New Roman" panose="02020603050405020304" pitchFamily="18" charset="0"/>
                <a:cs typeface="Times New Roman" panose="02020603050405020304" pitchFamily="18" charset="0"/>
              </a:rPr>
              <a:t> восприятия программы когнитивной тренировки, комплекс упражнений для рук (пальчиковая гимнастика), утреннюю зарядку, разработать памятки, способствующие ежедневному выполнению программ и упражнений в домашних условиях.</a:t>
            </a:r>
          </a:p>
          <a:p>
            <a:pPr>
              <a:lnSpc>
                <a:spcPct val="107000"/>
              </a:lnSpc>
              <a:spcAft>
                <a:spcPts val="0"/>
              </a:spcAft>
            </a:pPr>
            <a:r>
              <a:rPr lang="ru-RU" b="1" dirty="0" smtClean="0">
                <a:solidFill>
                  <a:schemeClr val="bg1"/>
                </a:solidFill>
                <a:latin typeface="Times New Roman" panose="02020603050405020304" pitchFamily="18" charset="0"/>
                <a:cs typeface="Times New Roman" panose="02020603050405020304" pitchFamily="18" charset="0"/>
              </a:rPr>
              <a:t>3.   Ознакомить </a:t>
            </a:r>
            <a:r>
              <a:rPr lang="ru-RU" b="1" dirty="0">
                <a:solidFill>
                  <a:schemeClr val="bg1"/>
                </a:solidFill>
                <a:latin typeface="Times New Roman" panose="02020603050405020304" pitchFamily="18" charset="0"/>
                <a:cs typeface="Times New Roman" panose="02020603050405020304" pitchFamily="18" charset="0"/>
              </a:rPr>
              <a:t>людей пожилого возраста с программой </a:t>
            </a:r>
            <a:r>
              <a:rPr lang="ru-RU" b="1" dirty="0" smtClean="0">
                <a:solidFill>
                  <a:schemeClr val="bg1"/>
                </a:solidFill>
                <a:latin typeface="Times New Roman" panose="02020603050405020304" pitchFamily="18" charset="0"/>
                <a:cs typeface="Times New Roman" panose="02020603050405020304" pitchFamily="18" charset="0"/>
              </a:rPr>
              <a:t>«Нейробика» </a:t>
            </a:r>
            <a:r>
              <a:rPr lang="ru-RU" b="1" dirty="0">
                <a:solidFill>
                  <a:schemeClr val="bg1"/>
                </a:solidFill>
                <a:latin typeface="Times New Roman" panose="02020603050405020304" pitchFamily="18" charset="0"/>
                <a:cs typeface="Times New Roman" panose="02020603050405020304" pitchFamily="18" charset="0"/>
              </a:rPr>
              <a:t>и</a:t>
            </a:r>
            <a:br>
              <a:rPr lang="ru-RU" b="1"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помочь на практике внедрить полученные знания в жизнь</a:t>
            </a:r>
            <a:r>
              <a:rPr lang="ru-RU" b="1" dirty="0" smtClean="0">
                <a:solidFill>
                  <a:schemeClr val="bg1"/>
                </a:solidFill>
                <a:latin typeface="Times New Roman" panose="02020603050405020304" pitchFamily="18" charset="0"/>
                <a:cs typeface="Times New Roman" panose="02020603050405020304" pitchFamily="18" charset="0"/>
              </a:rPr>
              <a:t>.</a:t>
            </a:r>
          </a:p>
          <a:p>
            <a:pPr>
              <a:lnSpc>
                <a:spcPct val="107000"/>
              </a:lnSpc>
            </a:pPr>
            <a:r>
              <a:rPr lang="ru-RU" b="1" dirty="0" smtClean="0">
                <a:solidFill>
                  <a:schemeClr val="bg1"/>
                </a:solidFill>
                <a:latin typeface="Times New Roman" panose="02020603050405020304" pitchFamily="18" charset="0"/>
                <a:cs typeface="Times New Roman" panose="02020603050405020304" pitchFamily="18" charset="0"/>
              </a:rPr>
              <a:t>4.   Ознакомить и обучить пожилых граждан упражнениям по методу Монтессори, разработать памятки, способствующие </a:t>
            </a:r>
            <a:r>
              <a:rPr lang="ru-RU" b="1" dirty="0">
                <a:solidFill>
                  <a:schemeClr val="bg1"/>
                </a:solidFill>
                <a:latin typeface="Times New Roman" panose="02020603050405020304" pitchFamily="18" charset="0"/>
                <a:cs typeface="Times New Roman" panose="02020603050405020304" pitchFamily="18" charset="0"/>
              </a:rPr>
              <a:t>ежедневному </a:t>
            </a:r>
            <a:r>
              <a:rPr lang="ru-RU" b="1" dirty="0" smtClean="0">
                <a:solidFill>
                  <a:schemeClr val="bg1"/>
                </a:solidFill>
                <a:latin typeface="Times New Roman" panose="02020603050405020304" pitchFamily="18" charset="0"/>
                <a:cs typeface="Times New Roman" panose="02020603050405020304" pitchFamily="18" charset="0"/>
              </a:rPr>
              <a:t>выполнению упражнений в домашних условиях. </a:t>
            </a:r>
          </a:p>
          <a:p>
            <a:pPr>
              <a:lnSpc>
                <a:spcPct val="107000"/>
              </a:lnSpc>
            </a:pP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5.   Повысить уверенность пожилых граждан </a:t>
            </a: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 </a:t>
            </a: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своих силах.</a:t>
            </a:r>
          </a:p>
          <a:p>
            <a:pPr marL="342900" indent="-342900">
              <a:lnSpc>
                <a:spcPct val="107000"/>
              </a:lnSpc>
              <a:spcAft>
                <a:spcPts val="800"/>
              </a:spcAft>
              <a:buAutoNum type="arabicPeriod" startAt="6"/>
              <a:tabLst>
                <a:tab pos="450215" algn="l"/>
              </a:tabLst>
            </a:pP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Способствовать познанию, созиданию, деятельности и творчеству пожилых людей. </a:t>
            </a:r>
          </a:p>
          <a:p>
            <a:pPr marL="342900" indent="-342900">
              <a:lnSpc>
                <a:spcPct val="107000"/>
              </a:lnSpc>
              <a:spcAft>
                <a:spcPts val="800"/>
              </a:spcAft>
              <a:buAutoNum type="arabicPeriod" startAt="6"/>
              <a:tabLst>
                <a:tab pos="450215" algn="l"/>
              </a:tabLst>
            </a:pPr>
            <a:r>
              <a:rPr lang="ru-RU" b="1" dirty="0" smtClean="0">
                <a:solidFill>
                  <a:schemeClr val="bg1">
                    <a:lumMod val="95000"/>
                    <a:lumOff val="5000"/>
                  </a:schemeClr>
                </a:solidFill>
                <a:latin typeface="Times New Roman" panose="02020603050405020304" pitchFamily="18" charset="0"/>
                <a:cs typeface="Times New Roman" panose="02020603050405020304" pitchFamily="18" charset="0"/>
              </a:rPr>
              <a:t>Способствовать </a:t>
            </a:r>
            <a:r>
              <a:rPr lang="ru-RU" b="1" dirty="0">
                <a:solidFill>
                  <a:schemeClr val="bg1">
                    <a:lumMod val="95000"/>
                    <a:lumOff val="5000"/>
                  </a:schemeClr>
                </a:solidFill>
                <a:latin typeface="Times New Roman" panose="02020603050405020304" pitchFamily="18" charset="0"/>
                <a:cs typeface="Times New Roman" panose="02020603050405020304" pitchFamily="18" charset="0"/>
              </a:rPr>
              <a:t>любым проявлениям творчества и созидания </a:t>
            </a:r>
            <a:r>
              <a:rPr lang="ru-RU" b="1" dirty="0" smtClean="0">
                <a:solidFill>
                  <a:schemeClr val="bg1">
                    <a:lumMod val="95000"/>
                    <a:lumOff val="5000"/>
                  </a:schemeClr>
                </a:solidFill>
                <a:latin typeface="Times New Roman" panose="02020603050405020304" pitchFamily="18" charset="0"/>
                <a:cs typeface="Times New Roman" panose="02020603050405020304" pitchFamily="18" charset="0"/>
              </a:rPr>
              <a:t>у пожилых людей.</a:t>
            </a:r>
            <a:r>
              <a:rPr lang="ru-RU" b="1" dirty="0">
                <a:solidFill>
                  <a:schemeClr val="bg1">
                    <a:lumMod val="95000"/>
                    <a:lumOff val="5000"/>
                  </a:schemeClr>
                </a:solidFill>
                <a:latin typeface="Times New Roman" panose="02020603050405020304" pitchFamily="18" charset="0"/>
                <a:cs typeface="Times New Roman" panose="02020603050405020304" pitchFamily="18" charset="0"/>
              </a:rPr>
              <a:t/>
            </a:r>
            <a:br>
              <a:rPr lang="ru-RU" b="1" dirty="0">
                <a:solidFill>
                  <a:schemeClr val="bg1">
                    <a:lumMod val="95000"/>
                    <a:lumOff val="5000"/>
                  </a:schemeClr>
                </a:solidFill>
                <a:latin typeface="Times New Roman" panose="02020603050405020304" pitchFamily="18" charset="0"/>
                <a:cs typeface="Times New Roman" panose="02020603050405020304" pitchFamily="18" charset="0"/>
              </a:rPr>
            </a:br>
            <a:r>
              <a:rPr lang="ru-RU" b="1" dirty="0" smtClean="0">
                <a:solidFill>
                  <a:schemeClr val="bg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6080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2"/>
          <a:stretch>
            <a:fillRect/>
          </a:stretch>
        </p:blipFill>
        <p:spPr>
          <a:xfrm>
            <a:off x="353568" y="280416"/>
            <a:ext cx="1780186" cy="926672"/>
          </a:xfrm>
          <a:prstGeom prst="rect">
            <a:avLst/>
          </a:prstGeom>
        </p:spPr>
      </p:pic>
      <p:sp>
        <p:nvSpPr>
          <p:cNvPr id="5" name="Прямоугольник 4"/>
          <p:cNvSpPr/>
          <p:nvPr/>
        </p:nvSpPr>
        <p:spPr>
          <a:xfrm>
            <a:off x="353568" y="1316351"/>
            <a:ext cx="3768436" cy="1475404"/>
          </a:xfrm>
          <a:prstGeom prst="rect">
            <a:avLst/>
          </a:prstGeom>
        </p:spPr>
        <p:txBody>
          <a:bodyPr wrap="square">
            <a:spAutoFit/>
          </a:bodyPr>
          <a:lstStyle/>
          <a:p>
            <a:pPr algn="just">
              <a:lnSpc>
                <a:spcPct val="107000"/>
              </a:lnSpc>
              <a:spcBef>
                <a:spcPts val="200"/>
              </a:spcBef>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ГЕОГРАФИЯ </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ПРАКТИКИ:</a:t>
            </a:r>
            <a:endParaRPr lang="ru-RU"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г. Приозерск</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Приозерский район, Ленинградская область </a:t>
            </a:r>
          </a:p>
          <a:p>
            <a:pPr algn="just">
              <a:lnSpc>
                <a:spcPct val="107000"/>
              </a:lnSpc>
              <a:spcAft>
                <a:spcPts val="0"/>
              </a:spcAft>
            </a:pP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b="1"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Прямоугольник 5"/>
          <p:cNvSpPr/>
          <p:nvPr/>
        </p:nvSpPr>
        <p:spPr>
          <a:xfrm>
            <a:off x="4759035" y="2900963"/>
            <a:ext cx="6026727" cy="3383234"/>
          </a:xfrm>
          <a:prstGeom prst="rect">
            <a:avLst/>
          </a:prstGeom>
        </p:spPr>
        <p:txBody>
          <a:bodyPr wrap="square">
            <a:spAutoFit/>
          </a:bodyPr>
          <a:lstStyle/>
          <a:p>
            <a:pPr algn="just">
              <a:lnSpc>
                <a:spcPct val="107000"/>
              </a:lnSpc>
              <a:spcAft>
                <a:spcPts val="800"/>
              </a:spcAft>
            </a:pPr>
            <a:endParaRPr lang="ru-RU"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ЦЕЛЕВЫЕ </a:t>
            </a:r>
            <a:r>
              <a:rPr lang="ru-RU" b="1" dirty="0">
                <a:latin typeface="Times New Roman" panose="02020603050405020304" pitchFamily="18" charset="0"/>
                <a:ea typeface="Times New Roman" panose="02020603050405020304" pitchFamily="18" charset="0"/>
                <a:cs typeface="Times New Roman" panose="02020603050405020304" pitchFamily="18" charset="0"/>
              </a:rPr>
              <a:t>ГРУППЫ:</a:t>
            </a:r>
          </a:p>
          <a:p>
            <a:pPr lvl="0" algn="just"/>
            <a:r>
              <a:rPr lang="ru-RU" b="1" dirty="0">
                <a:solidFill>
                  <a:schemeClr val="bg1"/>
                </a:solidFill>
                <a:latin typeface="Times New Roman" panose="02020603050405020304" pitchFamily="18" charset="0"/>
                <a:cs typeface="Times New Roman" panose="02020603050405020304" pitchFamily="18" charset="0"/>
              </a:rPr>
              <a:t>Пожилые граждане, получающие услуги на дому.</a:t>
            </a:r>
          </a:p>
          <a:p>
            <a:pPr lvl="0" algn="just"/>
            <a:r>
              <a:rPr lang="ru-RU" b="1" dirty="0">
                <a:solidFill>
                  <a:schemeClr val="bg1"/>
                </a:solidFill>
                <a:latin typeface="Times New Roman" panose="02020603050405020304" pitchFamily="18" charset="0"/>
                <a:cs typeface="Times New Roman" panose="02020603050405020304" pitchFamily="18" charset="0"/>
              </a:rPr>
              <a:t>Пожилые граждане, получающие услуги в реабилитационном отделении социального обслуживания с дневным пребыванием.</a:t>
            </a:r>
          </a:p>
          <a:p>
            <a:pPr lvl="0" algn="just"/>
            <a:r>
              <a:rPr lang="ru-RU" b="1" dirty="0">
                <a:solidFill>
                  <a:schemeClr val="bg1"/>
                </a:solidFill>
                <a:latin typeface="Times New Roman" panose="02020603050405020304" pitchFamily="18" charset="0"/>
                <a:cs typeface="Times New Roman" panose="02020603050405020304" pitchFamily="18" charset="0"/>
              </a:rPr>
              <a:t>Пожилые граждане, получающие услуги в стационарном отделении с временным проживанием</a:t>
            </a:r>
            <a:r>
              <a:rPr lang="ru-RU" b="1" dirty="0" smtClean="0">
                <a:solidFill>
                  <a:schemeClr val="bg1"/>
                </a:solidFill>
                <a:latin typeface="Times New Roman" panose="02020603050405020304" pitchFamily="18" charset="0"/>
                <a:cs typeface="Times New Roman" panose="02020603050405020304" pitchFamily="18" charset="0"/>
              </a:rPr>
              <a:t>.</a:t>
            </a:r>
          </a:p>
          <a:p>
            <a:pPr lvl="0" algn="just"/>
            <a:r>
              <a:rPr lang="ru-RU" b="1" dirty="0" smtClean="0">
                <a:solidFill>
                  <a:schemeClr val="bg1"/>
                </a:solidFill>
                <a:latin typeface="Times New Roman" panose="02020603050405020304" pitchFamily="18" charset="0"/>
                <a:cs typeface="Times New Roman" panose="02020603050405020304" pitchFamily="18" charset="0"/>
              </a:rPr>
              <a:t>Слушатели Университета третьего возраста.</a:t>
            </a:r>
            <a:endParaRPr lang="ru-RU" b="1" dirty="0">
              <a:solidFill>
                <a:schemeClr val="bg1"/>
              </a:solidFill>
              <a:latin typeface="Times New Roman" panose="02020603050405020304" pitchFamily="18" charset="0"/>
              <a:cs typeface="Times New Roman" panose="02020603050405020304" pitchFamily="18" charset="0"/>
            </a:endParaRPr>
          </a:p>
          <a:p>
            <a:pPr lvl="0" algn="just"/>
            <a:r>
              <a:rPr lang="ru-RU" b="1" dirty="0">
                <a:solidFill>
                  <a:schemeClr val="bg1"/>
                </a:solidFill>
                <a:latin typeface="Times New Roman" panose="02020603050405020304" pitchFamily="18" charset="0"/>
                <a:cs typeface="Times New Roman" panose="02020603050405020304" pitchFamily="18" charset="0"/>
              </a:rPr>
              <a:t>Социальные работники.</a:t>
            </a:r>
          </a:p>
          <a:p>
            <a:pPr lvl="0" algn="just"/>
            <a:r>
              <a:rPr lang="ru-RU" b="1" dirty="0">
                <a:solidFill>
                  <a:schemeClr val="bg1"/>
                </a:solidFill>
                <a:latin typeface="Times New Roman" panose="02020603050405020304" pitchFamily="18" charset="0"/>
                <a:cs typeface="Times New Roman" panose="02020603050405020304" pitchFamily="18" charset="0"/>
              </a:rPr>
              <a:t>Специалисты центра</a:t>
            </a:r>
            <a:r>
              <a:rPr lang="ru-RU" b="1" dirty="0" smtClean="0">
                <a:solidFill>
                  <a:schemeClr val="bg1"/>
                </a:solidFill>
                <a:latin typeface="Times New Roman" panose="02020603050405020304" pitchFamily="18" charset="0"/>
                <a:cs typeface="Times New Roman" panose="02020603050405020304" pitchFamily="18" charset="0"/>
              </a:rPr>
              <a:t>.</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8094518" y="410648"/>
            <a:ext cx="3626270" cy="277654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14" y="3788286"/>
            <a:ext cx="3906705" cy="2601927"/>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004" y="412141"/>
            <a:ext cx="3958791" cy="277505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6142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2"/>
          <a:stretch>
            <a:fillRect/>
          </a:stretch>
        </p:blipFill>
        <p:spPr>
          <a:xfrm>
            <a:off x="353568" y="310140"/>
            <a:ext cx="1780186" cy="926672"/>
          </a:xfrm>
          <a:prstGeom prst="rect">
            <a:avLst/>
          </a:prstGeom>
        </p:spPr>
      </p:pic>
      <p:sp>
        <p:nvSpPr>
          <p:cNvPr id="5" name="Прямоугольник 4"/>
          <p:cNvSpPr/>
          <p:nvPr/>
        </p:nvSpPr>
        <p:spPr>
          <a:xfrm>
            <a:off x="2098739" y="350755"/>
            <a:ext cx="9777830" cy="5738879"/>
          </a:xfrm>
          <a:prstGeom prst="rect">
            <a:avLst/>
          </a:prstGeom>
        </p:spPr>
        <p:txBody>
          <a:bodyPr wrap="square">
            <a:spAutoFit/>
          </a:bodyPr>
          <a:lstStyle/>
          <a:p>
            <a:pPr algn="just">
              <a:lnSpc>
                <a:spcPct val="107000"/>
              </a:lnSpc>
              <a:spcAft>
                <a:spcPts val="80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КАДРОВЫЙ СОСТАВ:                                                     </a:t>
            </a:r>
          </a:p>
          <a:p>
            <a:pPr algn="just">
              <a:spcAft>
                <a:spcPts val="800"/>
              </a:spcAft>
            </a:pP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Автор </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и руководитель </a:t>
            </a: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практики: </a:t>
            </a:r>
            <a:endPar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НАУМЕНКО НАТАЛЬЯ ЮРЬЕВНА, директор.</a:t>
            </a:r>
            <a:endParaRPr lang="ru-RU" sz="15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Рабочая группа:                                                                                                            </a:t>
            </a:r>
            <a:endParaRPr lang="ru-RU"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ТЕРЕЩЕНКОВА ВЕРОНИКА ДМИТРИЕВНА, инструктор по лечебной физкультуре.</a:t>
            </a:r>
          </a:p>
          <a:p>
            <a:pPr>
              <a:spcAft>
                <a:spcPts val="800"/>
              </a:spcAft>
            </a:pP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ЧУМЕРИНА </a:t>
            </a: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ТАТЬЯНА НИКОЛАЕВНА, психолог. </a:t>
            </a:r>
            <a:endPar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БАЛЕНКО </a:t>
            </a: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ЮЛИЯ АЛЕКСАНДРОВНА, инструктор по трудотерапии. </a:t>
            </a:r>
            <a:endPar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БОЙЦОВА СВЕТЛАНА ЯКОВЛЕВНА</a:t>
            </a: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специалист по реабилитации </a:t>
            </a: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инвалидов. </a:t>
            </a:r>
          </a:p>
          <a:p>
            <a:pPr>
              <a:spcAft>
                <a:spcPts val="800"/>
              </a:spcAft>
            </a:pP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ОБУХОВА ЮЛИЯ </a:t>
            </a: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ВЛАДИМИРОВНА, заведующий реабилитационным отделением </a:t>
            </a: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социального </a:t>
            </a: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обслуживания с дневным </a:t>
            </a: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пребыванием.</a:t>
            </a:r>
          </a:p>
          <a:p>
            <a:pPr>
              <a:spcAft>
                <a:spcPts val="800"/>
              </a:spcAft>
            </a:pPr>
            <a:r>
              <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ФРИБУС </a:t>
            </a:r>
            <a:r>
              <a:rPr lang="ru-RU" sz="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СВЕТЛАНА ВЛАДИМИРОВНА, заведующий стационарным отделением социального обслуживания с временным проживанием. </a:t>
            </a:r>
            <a:endParaRPr lang="ru-RU" sz="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ru-RU" sz="15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СТЕПАНОВА ДАРЬЯ СЕРГЕЕВНА, заведующий отделением социального обслуживания                                         на дому.</a:t>
            </a:r>
          </a:p>
          <a:p>
            <a:pPr>
              <a:spcAft>
                <a:spcPts val="800"/>
              </a:spcAft>
            </a:pPr>
            <a:r>
              <a:rPr lang="ru-RU" sz="15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МЕДВЕДЬ ТАТЬЯНА НИКОЛАЕВНА, заведующий отделением социального обслуживания                               на дому.</a:t>
            </a:r>
          </a:p>
          <a:p>
            <a:pPr>
              <a:spcAft>
                <a:spcPts val="800"/>
              </a:spcAft>
            </a:pPr>
            <a:r>
              <a:rPr lang="ru-RU" sz="15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БАБАХИНА ГАЛИНА ВАСИЛЬЕВНА, специалист по социальной работе.</a:t>
            </a:r>
          </a:p>
          <a:p>
            <a:pPr>
              <a:spcAft>
                <a:spcPts val="800"/>
              </a:spcAft>
            </a:pPr>
            <a:r>
              <a:rPr lang="ru-RU" sz="15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ЖУКОВСКАЯ АЛЛА МАРКОВНА, врач</a:t>
            </a:r>
            <a:endParaRPr lang="ru-RU" sz="1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srcRect l="2744" t="2321" r="3042" b="42991"/>
          <a:stretch/>
        </p:blipFill>
        <p:spPr>
          <a:xfrm>
            <a:off x="6461729" y="350755"/>
            <a:ext cx="1829655" cy="1400212"/>
          </a:xfrm>
          <a:prstGeom prst="rect">
            <a:avLst/>
          </a:prstGeom>
          <a:ln w="88900" cap="sq" cmpd="thickThin">
            <a:solidFill>
              <a:srgbClr val="7030A0"/>
            </a:solidFill>
            <a:prstDash val="solid"/>
            <a:miter lim="800000"/>
          </a:ln>
          <a:effectLst>
            <a:innerShdw blurRad="76200">
              <a:srgbClr val="000000"/>
            </a:innerShdw>
          </a:effectLst>
        </p:spPr>
      </p:pic>
      <p:pic>
        <p:nvPicPr>
          <p:cNvPr id="7" name="Рисунок 6"/>
          <p:cNvPicPr>
            <a:picLocks noChangeAspect="1"/>
          </p:cNvPicPr>
          <p:nvPr/>
        </p:nvPicPr>
        <p:blipFill rotWithShape="1">
          <a:blip r:embed="rId4"/>
          <a:srcRect l="2730" t="2433" r="4772" b="3108"/>
          <a:stretch/>
        </p:blipFill>
        <p:spPr>
          <a:xfrm>
            <a:off x="9734091" y="1351497"/>
            <a:ext cx="938537" cy="1243487"/>
          </a:xfrm>
          <a:prstGeom prst="rect">
            <a:avLst/>
          </a:prstGeom>
          <a:ln w="88900" cap="sq" cmpd="thickThin">
            <a:solidFill>
              <a:srgbClr val="7030A0"/>
            </a:solidFill>
            <a:prstDash val="solid"/>
            <a:miter lim="800000"/>
          </a:ln>
          <a:effectLst>
            <a:innerShdw blurRad="76200">
              <a:srgbClr val="000000"/>
            </a:innerShdw>
          </a:effectLst>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12767" r="10468" b="16707"/>
          <a:stretch/>
        </p:blipFill>
        <p:spPr>
          <a:xfrm>
            <a:off x="8857940" y="360359"/>
            <a:ext cx="1000215" cy="1124143"/>
          </a:xfrm>
          <a:prstGeom prst="rect">
            <a:avLst/>
          </a:prstGeom>
          <a:ln w="88900" cap="sq" cmpd="thickThin">
            <a:solidFill>
              <a:srgbClr val="7030A0"/>
            </a:solidFill>
            <a:prstDash val="solid"/>
            <a:miter lim="800000"/>
          </a:ln>
          <a:effectLst>
            <a:innerShdw blurRad="76200">
              <a:srgbClr val="000000"/>
            </a:innerShdw>
          </a:effectLst>
        </p:spPr>
      </p:pic>
      <p:pic>
        <p:nvPicPr>
          <p:cNvPr id="9" name="Рисунок 8"/>
          <p:cNvPicPr>
            <a:picLocks noChangeAspect="1"/>
          </p:cNvPicPr>
          <p:nvPr/>
        </p:nvPicPr>
        <p:blipFill rotWithShape="1">
          <a:blip r:embed="rId6"/>
          <a:srcRect l="18161" t="17045" r="3148" b="25111"/>
          <a:stretch/>
        </p:blipFill>
        <p:spPr>
          <a:xfrm>
            <a:off x="10615143" y="394893"/>
            <a:ext cx="1142946" cy="1089609"/>
          </a:xfrm>
          <a:prstGeom prst="rect">
            <a:avLst/>
          </a:prstGeom>
          <a:ln w="88900" cap="sq" cmpd="thickThin">
            <a:solidFill>
              <a:srgbClr val="7030A0"/>
            </a:solidFill>
            <a:prstDash val="solid"/>
            <a:miter lim="800000"/>
          </a:ln>
          <a:effectLst>
            <a:innerShdw blurRad="76200">
              <a:srgbClr val="000000"/>
            </a:innerShdw>
          </a:effectLst>
        </p:spPr>
      </p:pic>
      <p:pic>
        <p:nvPicPr>
          <p:cNvPr id="11" name="Рисунок 10"/>
          <p:cNvPicPr>
            <a:picLocks noChangeAspect="1"/>
          </p:cNvPicPr>
          <p:nvPr/>
        </p:nvPicPr>
        <p:blipFill rotWithShape="1">
          <a:blip r:embed="rId7"/>
          <a:srcRect l="24401" t="3334" r="33628" b="57983"/>
          <a:stretch/>
        </p:blipFill>
        <p:spPr>
          <a:xfrm>
            <a:off x="10737047" y="1899968"/>
            <a:ext cx="1007381" cy="1228862"/>
          </a:xfrm>
          <a:prstGeom prst="rect">
            <a:avLst/>
          </a:prstGeom>
          <a:ln w="88900" cap="sq" cmpd="thickThin">
            <a:solidFill>
              <a:srgbClr val="7030A0"/>
            </a:solidFill>
            <a:prstDash val="solid"/>
            <a:miter lim="800000"/>
          </a:ln>
          <a:effectLst>
            <a:innerShdw blurRad="76200">
              <a:srgbClr val="000000"/>
            </a:innerShdw>
          </a:effectLst>
        </p:spPr>
      </p:pic>
      <p:pic>
        <p:nvPicPr>
          <p:cNvPr id="12" name="Рисунок 11"/>
          <p:cNvPicPr>
            <a:picLocks noChangeAspect="1"/>
          </p:cNvPicPr>
          <p:nvPr/>
        </p:nvPicPr>
        <p:blipFill>
          <a:blip r:embed="rId8"/>
          <a:stretch>
            <a:fillRect/>
          </a:stretch>
        </p:blipFill>
        <p:spPr>
          <a:xfrm>
            <a:off x="10737047" y="3351585"/>
            <a:ext cx="1021214" cy="1198817"/>
          </a:xfrm>
          <a:prstGeom prst="rect">
            <a:avLst/>
          </a:prstGeom>
          <a:ln w="88900" cap="sq" cmpd="thickThin">
            <a:solidFill>
              <a:srgbClr val="7030A0"/>
            </a:solidFill>
            <a:prstDash val="solid"/>
            <a:miter lim="800000"/>
          </a:ln>
          <a:effectLst>
            <a:innerShdw blurRad="76200">
              <a:srgbClr val="000000"/>
            </a:innerShdw>
          </a:effectLst>
        </p:spPr>
      </p:pic>
      <p:pic>
        <p:nvPicPr>
          <p:cNvPr id="13" name="Рисунок 12"/>
          <p:cNvPicPr>
            <a:picLocks noChangeAspect="1"/>
          </p:cNvPicPr>
          <p:nvPr/>
        </p:nvPicPr>
        <p:blipFill rotWithShape="1">
          <a:blip r:embed="rId9"/>
          <a:srcRect b="23725"/>
          <a:stretch/>
        </p:blipFill>
        <p:spPr>
          <a:xfrm>
            <a:off x="478522" y="1484048"/>
            <a:ext cx="1241723" cy="1409590"/>
          </a:xfrm>
          <a:prstGeom prst="rect">
            <a:avLst/>
          </a:prstGeom>
          <a:ln w="88900" cap="sq" cmpd="thickThin">
            <a:solidFill>
              <a:srgbClr val="7030A0"/>
            </a:solidFill>
            <a:prstDash val="solid"/>
            <a:miter lim="800000"/>
          </a:ln>
          <a:effectLst>
            <a:innerShdw blurRad="76200">
              <a:srgbClr val="000000"/>
            </a:innerShdw>
          </a:effectLst>
        </p:spPr>
      </p:pic>
      <p:pic>
        <p:nvPicPr>
          <p:cNvPr id="2" name="Рисунок 1"/>
          <p:cNvPicPr>
            <a:picLocks noChangeAspect="1"/>
          </p:cNvPicPr>
          <p:nvPr/>
        </p:nvPicPr>
        <p:blipFill rotWithShape="1">
          <a:blip r:embed="rId10"/>
          <a:srcRect l="9554" t="26456" r="18965" b="30521"/>
          <a:stretch/>
        </p:blipFill>
        <p:spPr>
          <a:xfrm>
            <a:off x="810051" y="2594984"/>
            <a:ext cx="1238123" cy="1321358"/>
          </a:xfrm>
          <a:prstGeom prst="rect">
            <a:avLst/>
          </a:prstGeom>
          <a:ln w="88900" cap="sq" cmpd="thickThin">
            <a:solidFill>
              <a:srgbClr val="7030A0"/>
            </a:solidFill>
            <a:prstDash val="solid"/>
            <a:miter lim="800000"/>
          </a:ln>
          <a:effectLst>
            <a:innerShdw blurRad="76200">
              <a:srgbClr val="000000"/>
            </a:innerShdw>
          </a:effectLst>
        </p:spPr>
      </p:pic>
      <p:pic>
        <p:nvPicPr>
          <p:cNvPr id="14" name="Рисунок 13"/>
          <p:cNvPicPr>
            <a:picLocks noChangeAspect="1"/>
          </p:cNvPicPr>
          <p:nvPr/>
        </p:nvPicPr>
        <p:blipFill rotWithShape="1">
          <a:blip r:embed="rId11"/>
          <a:srcRect l="13869" t="10676" r="41021" b="47267"/>
          <a:stretch/>
        </p:blipFill>
        <p:spPr>
          <a:xfrm>
            <a:off x="478521" y="3658424"/>
            <a:ext cx="1241724" cy="1526286"/>
          </a:xfrm>
          <a:prstGeom prst="rect">
            <a:avLst/>
          </a:prstGeom>
          <a:ln w="88900" cap="sq" cmpd="thickThin">
            <a:solidFill>
              <a:srgbClr val="7030A0"/>
            </a:solidFill>
            <a:prstDash val="solid"/>
            <a:miter lim="800000"/>
          </a:ln>
          <a:effectLst>
            <a:innerShdw blurRad="76200">
              <a:srgbClr val="000000"/>
            </a:innerShdw>
          </a:effectLst>
        </p:spPr>
      </p:pic>
      <p:pic>
        <p:nvPicPr>
          <p:cNvPr id="15" name="Рисунок 14"/>
          <p:cNvPicPr>
            <a:picLocks noChangeAspect="1"/>
          </p:cNvPicPr>
          <p:nvPr/>
        </p:nvPicPr>
        <p:blipFill rotWithShape="1">
          <a:blip r:embed="rId12"/>
          <a:srcRect l="15666" r="8072" b="37159"/>
          <a:stretch/>
        </p:blipFill>
        <p:spPr>
          <a:xfrm>
            <a:off x="857171" y="5027278"/>
            <a:ext cx="1206553" cy="1476134"/>
          </a:xfrm>
          <a:prstGeom prst="rect">
            <a:avLst/>
          </a:prstGeom>
          <a:ln w="88900" cap="sq" cmpd="thickThin">
            <a:solidFill>
              <a:srgbClr val="7030A0"/>
            </a:solidFill>
            <a:prstDash val="solid"/>
            <a:miter lim="800000"/>
          </a:ln>
          <a:effectLst>
            <a:innerShdw blurRad="76200">
              <a:srgbClr val="000000"/>
            </a:innerShdw>
          </a:effectLst>
        </p:spPr>
      </p:pic>
      <p:pic>
        <p:nvPicPr>
          <p:cNvPr id="16" name="Рисунок 15"/>
          <p:cNvPicPr>
            <a:picLocks noChangeAspect="1"/>
          </p:cNvPicPr>
          <p:nvPr/>
        </p:nvPicPr>
        <p:blipFill rotWithShape="1">
          <a:blip r:embed="rId13"/>
          <a:srcRect l="23375" t="4366" r="23586" b="45852"/>
          <a:stretch/>
        </p:blipFill>
        <p:spPr>
          <a:xfrm>
            <a:off x="10404388" y="4773158"/>
            <a:ext cx="1065679" cy="1332099"/>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120370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2"/>
          <a:stretch>
            <a:fillRect/>
          </a:stretch>
        </p:blipFill>
        <p:spPr>
          <a:xfrm>
            <a:off x="353568" y="280416"/>
            <a:ext cx="1780186" cy="926672"/>
          </a:xfrm>
          <a:prstGeom prst="rect">
            <a:avLst/>
          </a:prstGeom>
        </p:spPr>
      </p:pic>
      <p:sp>
        <p:nvSpPr>
          <p:cNvPr id="5" name="Прямоугольник 4"/>
          <p:cNvSpPr/>
          <p:nvPr/>
        </p:nvSpPr>
        <p:spPr>
          <a:xfrm>
            <a:off x="2133755" y="440725"/>
            <a:ext cx="9593958" cy="6135206"/>
          </a:xfrm>
          <a:prstGeom prst="rect">
            <a:avLst/>
          </a:prstGeom>
        </p:spPr>
        <p:txBody>
          <a:bodyPr wrap="square">
            <a:spAutoFit/>
          </a:bodyPr>
          <a:lstStyle/>
          <a:p>
            <a:pPr>
              <a:lnSpc>
                <a:spcPct val="107000"/>
              </a:lnSpc>
              <a:spcAft>
                <a:spcPts val="800"/>
              </a:spcAft>
            </a:pP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ОБОСНОВАНИЕ СОЦИАЛЬНОЙ </a:t>
            </a:r>
            <a:r>
              <a:rPr lang="ru-RU" sz="2000" b="1" dirty="0" smtClean="0">
                <a:latin typeface="Times New Roman" panose="02020603050405020304" pitchFamily="18" charset="0"/>
                <a:ea typeface="Times New Roman" panose="02020603050405020304" pitchFamily="18" charset="0"/>
                <a:cs typeface="Times New Roman" panose="02020603050405020304" pitchFamily="18" charset="0"/>
              </a:rPr>
              <a:t>ЗНАЧИМОСТИ ПРАКТИКИ:</a:t>
            </a:r>
            <a:r>
              <a:rPr lang="ru-RU"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ru-RU"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На </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сегодняшний день в ЛОГБУ «Приозерский КЦСОН» получают услуги на дому более 500 человек, в реабилитационном отделении социального обслуживания с дневным пребыванием более 50 человек, в стационарном отделении с временным проживанием – более 25 человек. Порядка 90% - это граждане старшего поколения. </a:t>
            </a:r>
            <a:r>
              <a:rPr lang="ru-RU" b="1" dirty="0">
                <a:solidFill>
                  <a:schemeClr val="bg1"/>
                </a:solidFill>
                <a:latin typeface="Times New Roman" panose="02020603050405020304" pitchFamily="18" charset="0"/>
                <a:cs typeface="Times New Roman" panose="02020603050405020304" pitchFamily="18" charset="0"/>
              </a:rPr>
              <a:t>Поскольку возраст является самым сильным и </a:t>
            </a:r>
            <a:r>
              <a:rPr lang="ru-RU" b="1" dirty="0" smtClean="0">
                <a:solidFill>
                  <a:schemeClr val="bg1"/>
                </a:solidFill>
                <a:latin typeface="Times New Roman" panose="02020603050405020304" pitchFamily="18" charset="0"/>
                <a:cs typeface="Times New Roman" panose="02020603050405020304" pitchFamily="18" charset="0"/>
              </a:rPr>
              <a:t>независимым фактором риска </a:t>
            </a:r>
            <a:r>
              <a:rPr lang="ru-RU" b="1" dirty="0">
                <a:solidFill>
                  <a:schemeClr val="bg1"/>
                </a:solidFill>
                <a:latin typeface="Times New Roman" panose="02020603050405020304" pitchFamily="18" charset="0"/>
                <a:cs typeface="Times New Roman" panose="02020603050405020304" pitchFamily="18" charset="0"/>
              </a:rPr>
              <a:t>нарушений памяти и других </a:t>
            </a:r>
            <a:r>
              <a:rPr lang="ru-RU" b="1" dirty="0" smtClean="0">
                <a:solidFill>
                  <a:schemeClr val="bg1"/>
                </a:solidFill>
                <a:latin typeface="Times New Roman" panose="02020603050405020304" pitchFamily="18" charset="0"/>
                <a:cs typeface="Times New Roman" panose="02020603050405020304" pitchFamily="18" charset="0"/>
              </a:rPr>
              <a:t>высших мозговых (когнитивных, познавательных</a:t>
            </a:r>
            <a:r>
              <a:rPr lang="ru-RU" b="1" dirty="0">
                <a:solidFill>
                  <a:schemeClr val="bg1"/>
                </a:solidFill>
                <a:latin typeface="Times New Roman" panose="02020603050405020304" pitchFamily="18" charset="0"/>
                <a:cs typeface="Times New Roman" panose="02020603050405020304" pitchFamily="18" charset="0"/>
              </a:rPr>
              <a:t>) функций, количество людей </a:t>
            </a:r>
            <a:r>
              <a:rPr lang="ru-RU" b="1" dirty="0" smtClean="0">
                <a:solidFill>
                  <a:schemeClr val="bg1"/>
                </a:solidFill>
                <a:latin typeface="Times New Roman" panose="02020603050405020304" pitchFamily="18" charset="0"/>
                <a:cs typeface="Times New Roman" panose="02020603050405020304" pitchFamily="18" charset="0"/>
              </a:rPr>
              <a:t>с подобными расстройствами увеличивается </a:t>
            </a:r>
            <a:r>
              <a:rPr lang="ru-RU" b="1" dirty="0">
                <a:solidFill>
                  <a:schemeClr val="bg1"/>
                </a:solidFill>
                <a:latin typeface="Times New Roman" panose="02020603050405020304" pitchFamily="18" charset="0"/>
                <a:cs typeface="Times New Roman" panose="02020603050405020304" pitchFamily="18" charset="0"/>
              </a:rPr>
              <a:t>одновременно с ростом числа лиц </a:t>
            </a:r>
            <a:r>
              <a:rPr lang="ru-RU" b="1" dirty="0" smtClean="0">
                <a:solidFill>
                  <a:schemeClr val="bg1"/>
                </a:solidFill>
                <a:latin typeface="Times New Roman" panose="02020603050405020304" pitchFamily="18" charset="0"/>
                <a:cs typeface="Times New Roman" panose="02020603050405020304" pitchFamily="18" charset="0"/>
              </a:rPr>
              <a:t>пожилого возраста. К </a:t>
            </a:r>
            <a:r>
              <a:rPr lang="ru-RU" b="1" dirty="0">
                <a:solidFill>
                  <a:schemeClr val="bg1"/>
                </a:solidFill>
                <a:latin typeface="Times New Roman" panose="02020603050405020304" pitchFamily="18" charset="0"/>
                <a:cs typeface="Times New Roman" panose="02020603050405020304" pitchFamily="18" charset="0"/>
              </a:rPr>
              <a:t>высшим мозговым, или когнитивным (познавательным) функциям</a:t>
            </a:r>
            <a:br>
              <a:rPr lang="ru-RU" b="1"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относятся наиболее сложные функции головного мозга, с помощью которых</a:t>
            </a:r>
            <a:br>
              <a:rPr lang="ru-RU" b="1"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осуществляется процесс познания мира и обеспечивается целенаправленное</a:t>
            </a:r>
            <a:br>
              <a:rPr lang="ru-RU" b="1"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взаимодействие с ним. К этим функциям </a:t>
            </a:r>
            <a:r>
              <a:rPr lang="ru-RU" b="1" dirty="0" smtClean="0">
                <a:solidFill>
                  <a:schemeClr val="bg1"/>
                </a:solidFill>
                <a:latin typeface="Times New Roman" panose="02020603050405020304" pitchFamily="18" charset="0"/>
                <a:cs typeface="Times New Roman" panose="02020603050405020304" pitchFamily="18" charset="0"/>
              </a:rPr>
              <a:t>относятся: восприятие </a:t>
            </a:r>
            <a:r>
              <a:rPr lang="ru-RU" b="1" dirty="0">
                <a:solidFill>
                  <a:schemeClr val="bg1"/>
                </a:solidFill>
                <a:latin typeface="Times New Roman" panose="02020603050405020304" pitchFamily="18" charset="0"/>
                <a:cs typeface="Times New Roman" panose="02020603050405020304" pitchFamily="18" charset="0"/>
              </a:rPr>
              <a:t>информации - </a:t>
            </a:r>
            <a:r>
              <a:rPr lang="ru-RU" b="1" dirty="0" smtClean="0">
                <a:solidFill>
                  <a:schemeClr val="bg1"/>
                </a:solidFill>
                <a:latin typeface="Times New Roman" panose="02020603050405020304" pitchFamily="18" charset="0"/>
                <a:cs typeface="Times New Roman" panose="02020603050405020304" pitchFamily="18" charset="0"/>
              </a:rPr>
              <a:t>обобщение; обработка </a:t>
            </a:r>
            <a:r>
              <a:rPr lang="ru-RU" b="1" dirty="0">
                <a:solidFill>
                  <a:schemeClr val="bg1"/>
                </a:solidFill>
                <a:latin typeface="Times New Roman" panose="02020603050405020304" pitchFamily="18" charset="0"/>
                <a:cs typeface="Times New Roman" panose="02020603050405020304" pitchFamily="18" charset="0"/>
              </a:rPr>
              <a:t>и анализ информации, вынесение </a:t>
            </a:r>
            <a:r>
              <a:rPr lang="ru-RU" b="1" dirty="0" smtClean="0">
                <a:solidFill>
                  <a:schemeClr val="bg1"/>
                </a:solidFill>
                <a:latin typeface="Times New Roman" panose="02020603050405020304" pitchFamily="18" charset="0"/>
                <a:cs typeface="Times New Roman" panose="02020603050405020304" pitchFamily="18" charset="0"/>
              </a:rPr>
              <a:t>умозаключений, принятие решения </a:t>
            </a:r>
            <a:r>
              <a:rPr lang="ru-RU" b="1" dirty="0">
                <a:solidFill>
                  <a:schemeClr val="bg1"/>
                </a:solidFill>
                <a:latin typeface="Times New Roman" panose="02020603050405020304" pitchFamily="18" charset="0"/>
                <a:cs typeface="Times New Roman" panose="02020603050405020304" pitchFamily="18" charset="0"/>
              </a:rPr>
              <a:t>– мышление</a:t>
            </a:r>
            <a:r>
              <a:rPr lang="ru-RU" b="1" dirty="0" smtClean="0">
                <a:solidFill>
                  <a:schemeClr val="bg1"/>
                </a:solidFill>
                <a:latin typeface="Times New Roman" panose="02020603050405020304" pitchFamily="18" charset="0"/>
                <a:cs typeface="Times New Roman" panose="02020603050405020304" pitchFamily="18" charset="0"/>
              </a:rPr>
              <a:t>; </a:t>
            </a:r>
            <a:r>
              <a:rPr lang="ru-RU" b="1" dirty="0">
                <a:solidFill>
                  <a:schemeClr val="bg1"/>
                </a:solidFill>
                <a:latin typeface="Times New Roman" panose="02020603050405020304" pitchFamily="18" charset="0"/>
                <a:cs typeface="Times New Roman" panose="02020603050405020304" pitchFamily="18" charset="0"/>
              </a:rPr>
              <a:t>запоминание и хранение </a:t>
            </a:r>
            <a:r>
              <a:rPr lang="ru-RU" b="1" dirty="0" smtClean="0">
                <a:solidFill>
                  <a:schemeClr val="bg1"/>
                </a:solidFill>
                <a:latin typeface="Times New Roman" panose="02020603050405020304" pitchFamily="18" charset="0"/>
                <a:cs typeface="Times New Roman" panose="02020603050405020304" pitchFamily="18" charset="0"/>
              </a:rPr>
              <a:t>информации - память; </a:t>
            </a:r>
            <a:r>
              <a:rPr lang="ru-RU" b="1" dirty="0">
                <a:solidFill>
                  <a:schemeClr val="bg1"/>
                </a:solidFill>
                <a:latin typeface="Times New Roman" panose="02020603050405020304" pitchFamily="18" charset="0"/>
                <a:cs typeface="Times New Roman" panose="02020603050405020304" pitchFamily="18" charset="0"/>
              </a:rPr>
              <a:t>обмен информацией – </a:t>
            </a:r>
            <a:r>
              <a:rPr lang="ru-RU" b="1" dirty="0" smtClean="0">
                <a:solidFill>
                  <a:schemeClr val="bg1"/>
                </a:solidFill>
                <a:latin typeface="Times New Roman" panose="02020603050405020304" pitchFamily="18" charset="0"/>
                <a:cs typeface="Times New Roman" panose="02020603050405020304" pitchFamily="18" charset="0"/>
              </a:rPr>
              <a:t>речь. </a:t>
            </a:r>
            <a:r>
              <a:rPr lang="ru-RU" b="1" dirty="0">
                <a:solidFill>
                  <a:schemeClr val="bg1"/>
                </a:solidFill>
                <a:latin typeface="Times New Roman" panose="02020603050405020304" pitchFamily="18" charset="0"/>
                <a:cs typeface="Times New Roman" panose="02020603050405020304" pitchFamily="18" charset="0"/>
              </a:rPr>
              <a:t>Память – одна из основных высших мозговых функций</a:t>
            </a:r>
            <a:r>
              <a:rPr lang="ru-RU" b="1" dirty="0" smtClean="0">
                <a:solidFill>
                  <a:schemeClr val="bg1"/>
                </a:solidFill>
                <a:latin typeface="Times New Roman" panose="02020603050405020304" pitchFamily="18" charset="0"/>
                <a:cs typeface="Times New Roman" panose="02020603050405020304" pitchFamily="18" charset="0"/>
              </a:rPr>
              <a:t>. Именно снижение </a:t>
            </a:r>
            <a:r>
              <a:rPr lang="ru-RU" b="1" dirty="0">
                <a:solidFill>
                  <a:schemeClr val="bg1"/>
                </a:solidFill>
                <a:latin typeface="Times New Roman" panose="02020603050405020304" pitchFamily="18" charset="0"/>
                <a:cs typeface="Times New Roman" panose="02020603050405020304" pitchFamily="18" charset="0"/>
              </a:rPr>
              <a:t>памяти, забывчивость - в первую очередь беспокоит человека </a:t>
            </a:r>
            <a:r>
              <a:rPr lang="ru-RU" b="1" dirty="0" smtClean="0">
                <a:solidFill>
                  <a:schemeClr val="bg1"/>
                </a:solidFill>
                <a:latin typeface="Times New Roman" panose="02020603050405020304" pitchFamily="18" charset="0"/>
                <a:cs typeface="Times New Roman" panose="02020603050405020304" pitchFamily="18" charset="0"/>
              </a:rPr>
              <a:t>и постепенно </a:t>
            </a:r>
            <a:r>
              <a:rPr lang="ru-RU" b="1" dirty="0">
                <a:solidFill>
                  <a:schemeClr val="bg1"/>
                </a:solidFill>
                <a:latin typeface="Times New Roman" panose="02020603050405020304" pitchFamily="18" charset="0"/>
                <a:cs typeface="Times New Roman" panose="02020603050405020304" pitchFamily="18" charset="0"/>
              </a:rPr>
              <a:t>начинает мешать осуществлению </a:t>
            </a:r>
            <a:r>
              <a:rPr lang="ru-RU" b="1" dirty="0" smtClean="0">
                <a:solidFill>
                  <a:schemeClr val="bg1"/>
                </a:solidFill>
                <a:latin typeface="Times New Roman" panose="02020603050405020304" pitchFamily="18" charset="0"/>
                <a:cs typeface="Times New Roman" panose="02020603050405020304" pitchFamily="18" charset="0"/>
              </a:rPr>
              <a:t>нормальной жизнедеятельности</a:t>
            </a:r>
            <a:r>
              <a:rPr lang="ru-RU" b="1" dirty="0">
                <a:solidFill>
                  <a:schemeClr val="bg1"/>
                </a:solidFill>
                <a:latin typeface="Times New Roman" panose="02020603050405020304" pitchFamily="18" charset="0"/>
                <a:cs typeface="Times New Roman" panose="02020603050405020304" pitchFamily="18" charset="0"/>
              </a:rPr>
              <a:t>. Нередко, приходится сталкиваться с заблуждением, </a:t>
            </a:r>
            <a:r>
              <a:rPr lang="ru-RU" b="1" dirty="0" smtClean="0">
                <a:solidFill>
                  <a:schemeClr val="bg1"/>
                </a:solidFill>
                <a:latin typeface="Times New Roman" panose="02020603050405020304" pitchFamily="18" charset="0"/>
                <a:cs typeface="Times New Roman" panose="02020603050405020304" pitchFamily="18" charset="0"/>
              </a:rPr>
              <a:t>что нарушение </a:t>
            </a:r>
            <a:r>
              <a:rPr lang="ru-RU" b="1" dirty="0">
                <a:solidFill>
                  <a:schemeClr val="bg1"/>
                </a:solidFill>
                <a:latin typeface="Times New Roman" panose="02020603050405020304" pitchFamily="18" charset="0"/>
                <a:cs typeface="Times New Roman" panose="02020603050405020304" pitchFamily="18" charset="0"/>
              </a:rPr>
              <a:t>памяти и других когнитивных функций является нормой </a:t>
            </a:r>
            <a:r>
              <a:rPr lang="ru-RU" b="1" dirty="0" smtClean="0">
                <a:solidFill>
                  <a:schemeClr val="bg1"/>
                </a:solidFill>
                <a:latin typeface="Times New Roman" panose="02020603050405020304" pitchFamily="18" charset="0"/>
                <a:cs typeface="Times New Roman" panose="02020603050405020304" pitchFamily="18" charset="0"/>
              </a:rPr>
              <a:t>в пожилом </a:t>
            </a:r>
            <a:r>
              <a:rPr lang="ru-RU" b="1" dirty="0">
                <a:solidFill>
                  <a:schemeClr val="bg1"/>
                </a:solidFill>
                <a:latin typeface="Times New Roman" panose="02020603050405020304" pitchFamily="18" charset="0"/>
                <a:cs typeface="Times New Roman" panose="02020603050405020304" pitchFamily="18" charset="0"/>
              </a:rPr>
              <a:t>возрасте. Это не так. Выраженность возрастных </a:t>
            </a:r>
            <a:r>
              <a:rPr lang="ru-RU" b="1" dirty="0" smtClean="0">
                <a:solidFill>
                  <a:schemeClr val="bg1"/>
                </a:solidFill>
                <a:latin typeface="Times New Roman" panose="02020603050405020304" pitchFamily="18" charset="0"/>
                <a:cs typeface="Times New Roman" panose="02020603050405020304" pitchFamily="18" charset="0"/>
              </a:rPr>
              <a:t>изменений индивидуальна. Наша практика направлена на профилактику нарушений памяти. </a:t>
            </a:r>
            <a:endParaRPr lang="ru-RU"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09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r="42320"/>
          <a:stretch/>
        </p:blipFill>
        <p:spPr>
          <a:xfrm>
            <a:off x="3931920" y="1008126"/>
            <a:ext cx="4395216" cy="4914900"/>
          </a:xfrm>
          <a:prstGeom prst="rect">
            <a:avLst/>
          </a:prstGeom>
          <a:effectLst>
            <a:softEdge rad="635000"/>
          </a:effectLst>
        </p:spPr>
      </p:pic>
      <p:sp>
        <p:nvSpPr>
          <p:cNvPr id="7" name="Блок-схема: процесс 6"/>
          <p:cNvSpPr/>
          <p:nvPr/>
        </p:nvSpPr>
        <p:spPr>
          <a:xfrm>
            <a:off x="231648" y="387483"/>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КИСЛОРОДНЫЙ</a:t>
            </a:r>
          </a:p>
          <a:p>
            <a:pPr algn="ctr"/>
            <a:r>
              <a:rPr lang="ru-RU" b="1" dirty="0" smtClean="0">
                <a:latin typeface="Times New Roman" panose="02020603050405020304" pitchFamily="18" charset="0"/>
                <a:cs typeface="Times New Roman" panose="02020603050405020304" pitchFamily="18" charset="0"/>
              </a:rPr>
              <a:t>КОКТЕЙЛЬ</a:t>
            </a:r>
            <a:endParaRPr lang="ru-RU" b="1" dirty="0">
              <a:latin typeface="Times New Roman" panose="02020603050405020304" pitchFamily="18" charset="0"/>
              <a:cs typeface="Times New Roman" panose="02020603050405020304" pitchFamily="18" charset="0"/>
            </a:endParaRPr>
          </a:p>
        </p:txBody>
      </p:sp>
      <p:sp>
        <p:nvSpPr>
          <p:cNvPr id="12" name="Блок-схема: процесс 11"/>
          <p:cNvSpPr/>
          <p:nvPr/>
        </p:nvSpPr>
        <p:spPr>
          <a:xfrm>
            <a:off x="231648" y="1315787"/>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УТРЕННЯЯ </a:t>
            </a:r>
          </a:p>
          <a:p>
            <a:pPr algn="ctr"/>
            <a:r>
              <a:rPr lang="ru-RU" b="1" dirty="0" smtClean="0">
                <a:latin typeface="Times New Roman" panose="02020603050405020304" pitchFamily="18" charset="0"/>
                <a:cs typeface="Times New Roman" panose="02020603050405020304" pitchFamily="18" charset="0"/>
              </a:rPr>
              <a:t>ЗАРЯДКА</a:t>
            </a:r>
            <a:endParaRPr lang="ru-RU" b="1" dirty="0">
              <a:latin typeface="Times New Roman" panose="02020603050405020304" pitchFamily="18" charset="0"/>
              <a:cs typeface="Times New Roman" panose="02020603050405020304" pitchFamily="18" charset="0"/>
            </a:endParaRPr>
          </a:p>
        </p:txBody>
      </p:sp>
      <p:sp>
        <p:nvSpPr>
          <p:cNvPr id="13" name="Блок-схема: процесс 12"/>
          <p:cNvSpPr/>
          <p:nvPr/>
        </p:nvSpPr>
        <p:spPr>
          <a:xfrm>
            <a:off x="231648" y="2205995"/>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ГИМНАСТИКА </a:t>
            </a:r>
          </a:p>
          <a:p>
            <a:pPr algn="ctr"/>
            <a:r>
              <a:rPr lang="ru-RU" b="1" dirty="0" smtClean="0">
                <a:latin typeface="Times New Roman" panose="02020603050405020304" pitchFamily="18" charset="0"/>
                <a:cs typeface="Times New Roman" panose="02020603050405020304" pitchFamily="18" charset="0"/>
              </a:rPr>
              <a:t>ДЛЯ РУК</a:t>
            </a:r>
            <a:endParaRPr lang="ru-RU" dirty="0"/>
          </a:p>
        </p:txBody>
      </p:sp>
      <p:sp>
        <p:nvSpPr>
          <p:cNvPr id="14" name="Блок-схема: процесс 13"/>
          <p:cNvSpPr/>
          <p:nvPr/>
        </p:nvSpPr>
        <p:spPr>
          <a:xfrm>
            <a:off x="231648" y="3134299"/>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КОГНИТИВНЫЙ</a:t>
            </a: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ТРЕНИНГ</a:t>
            </a:r>
            <a:endParaRPr lang="ru-RU" b="1" dirty="0">
              <a:latin typeface="Times New Roman" panose="02020603050405020304" pitchFamily="18" charset="0"/>
              <a:cs typeface="Times New Roman" panose="02020603050405020304" pitchFamily="18" charset="0"/>
            </a:endParaRPr>
          </a:p>
        </p:txBody>
      </p:sp>
      <p:sp>
        <p:nvSpPr>
          <p:cNvPr id="15" name="Блок-схема: процесс 14"/>
          <p:cNvSpPr/>
          <p:nvPr/>
        </p:nvSpPr>
        <p:spPr>
          <a:xfrm>
            <a:off x="231648" y="4052700"/>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НЕЙРОБИКА</a:t>
            </a:r>
            <a:endParaRPr lang="ru-RU" b="1" dirty="0">
              <a:latin typeface="Times New Roman" panose="02020603050405020304" pitchFamily="18" charset="0"/>
              <a:cs typeface="Times New Roman" panose="02020603050405020304" pitchFamily="18" charset="0"/>
            </a:endParaRPr>
          </a:p>
        </p:txBody>
      </p:sp>
      <p:sp>
        <p:nvSpPr>
          <p:cNvPr id="16" name="Блок-схема: процесс 15"/>
          <p:cNvSpPr/>
          <p:nvPr/>
        </p:nvSpPr>
        <p:spPr>
          <a:xfrm>
            <a:off x="231648" y="4919474"/>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МЕТОД</a:t>
            </a: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МОНТЕССОРИ</a:t>
            </a:r>
            <a:endParaRPr lang="ru-RU" b="1" dirty="0">
              <a:latin typeface="Times New Roman" panose="02020603050405020304" pitchFamily="18" charset="0"/>
              <a:cs typeface="Times New Roman" panose="02020603050405020304" pitchFamily="18" charset="0"/>
            </a:endParaRPr>
          </a:p>
        </p:txBody>
      </p:sp>
      <p:sp>
        <p:nvSpPr>
          <p:cNvPr id="17" name="Блок-схема: процесс 16"/>
          <p:cNvSpPr/>
          <p:nvPr/>
        </p:nvSpPr>
        <p:spPr>
          <a:xfrm>
            <a:off x="231648" y="5786248"/>
            <a:ext cx="3035808" cy="846200"/>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МУЗЫКАЛЬНЫЕ </a:t>
            </a:r>
          </a:p>
          <a:p>
            <a:pPr algn="ctr"/>
            <a:r>
              <a:rPr lang="ru-RU" b="1" dirty="0" smtClean="0">
                <a:latin typeface="Times New Roman" panose="02020603050405020304" pitchFamily="18" charset="0"/>
                <a:cs typeface="Times New Roman" panose="02020603050405020304" pitchFamily="18" charset="0"/>
              </a:rPr>
              <a:t>И ТАНЦЕВАЛЬНЫЕ ЗАНЯТИЯ</a:t>
            </a:r>
            <a:endParaRPr lang="ru-RU" b="1" dirty="0">
              <a:latin typeface="Times New Roman" panose="02020603050405020304" pitchFamily="18" charset="0"/>
              <a:cs typeface="Times New Roman" panose="02020603050405020304" pitchFamily="18" charset="0"/>
            </a:endParaRPr>
          </a:p>
        </p:txBody>
      </p:sp>
      <p:cxnSp>
        <p:nvCxnSpPr>
          <p:cNvPr id="19" name="Прямая со стрелкой 18"/>
          <p:cNvCxnSpPr>
            <a:stCxn id="7" idx="3"/>
          </p:cNvCxnSpPr>
          <p:nvPr/>
        </p:nvCxnSpPr>
        <p:spPr>
          <a:xfrm>
            <a:off x="3267456" y="741622"/>
            <a:ext cx="2084832" cy="1464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p:cNvCxnSpPr>
            <a:stCxn id="12" idx="3"/>
          </p:cNvCxnSpPr>
          <p:nvPr/>
        </p:nvCxnSpPr>
        <p:spPr>
          <a:xfrm>
            <a:off x="3267456" y="1669926"/>
            <a:ext cx="2084832" cy="6460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a:stCxn id="13" idx="3"/>
          </p:cNvCxnSpPr>
          <p:nvPr/>
        </p:nvCxnSpPr>
        <p:spPr>
          <a:xfrm>
            <a:off x="3267456" y="2560134"/>
            <a:ext cx="20848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Прямая со стрелкой 25"/>
          <p:cNvCxnSpPr>
            <a:stCxn id="14" idx="3"/>
          </p:cNvCxnSpPr>
          <p:nvPr/>
        </p:nvCxnSpPr>
        <p:spPr>
          <a:xfrm flipV="1">
            <a:off x="3267456" y="2718816"/>
            <a:ext cx="2084832" cy="7696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Прямая со стрелкой 27"/>
          <p:cNvCxnSpPr>
            <a:stCxn id="15" idx="3"/>
          </p:cNvCxnSpPr>
          <p:nvPr/>
        </p:nvCxnSpPr>
        <p:spPr>
          <a:xfrm flipV="1">
            <a:off x="3267456" y="2914273"/>
            <a:ext cx="2084832" cy="14925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Прямая со стрелкой 29"/>
          <p:cNvCxnSpPr>
            <a:stCxn id="16" idx="3"/>
          </p:cNvCxnSpPr>
          <p:nvPr/>
        </p:nvCxnSpPr>
        <p:spPr>
          <a:xfrm flipV="1">
            <a:off x="3267456" y="3072769"/>
            <a:ext cx="2084832" cy="2200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Прямая со стрелкой 31"/>
          <p:cNvCxnSpPr>
            <a:stCxn id="17" idx="3"/>
          </p:cNvCxnSpPr>
          <p:nvPr/>
        </p:nvCxnSpPr>
        <p:spPr>
          <a:xfrm flipV="1">
            <a:off x="3267456" y="3244314"/>
            <a:ext cx="2084832" cy="29650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Блок-схема: процесс 33"/>
          <p:cNvSpPr/>
          <p:nvPr/>
        </p:nvSpPr>
        <p:spPr>
          <a:xfrm>
            <a:off x="8778240" y="387483"/>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ПОЗНАНИЕ</a:t>
            </a:r>
            <a:endParaRPr lang="ru-RU" sz="2400" b="1" dirty="0">
              <a:latin typeface="Times New Roman" panose="02020603050405020304" pitchFamily="18" charset="0"/>
              <a:cs typeface="Times New Roman" panose="02020603050405020304" pitchFamily="18" charset="0"/>
            </a:endParaRPr>
          </a:p>
        </p:txBody>
      </p:sp>
      <p:sp>
        <p:nvSpPr>
          <p:cNvPr id="35" name="Блок-схема: процесс 34"/>
          <p:cNvSpPr/>
          <p:nvPr/>
        </p:nvSpPr>
        <p:spPr>
          <a:xfrm>
            <a:off x="8778240" y="2091891"/>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СОЗИДАНИЕ</a:t>
            </a:r>
            <a:endParaRPr lang="ru-RU" sz="2400" b="1" dirty="0">
              <a:latin typeface="Times New Roman" panose="02020603050405020304" pitchFamily="18" charset="0"/>
              <a:cs typeface="Times New Roman" panose="02020603050405020304" pitchFamily="18" charset="0"/>
            </a:endParaRPr>
          </a:p>
        </p:txBody>
      </p:sp>
      <p:sp>
        <p:nvSpPr>
          <p:cNvPr id="36" name="Блок-схема: процесс 35"/>
          <p:cNvSpPr/>
          <p:nvPr/>
        </p:nvSpPr>
        <p:spPr>
          <a:xfrm>
            <a:off x="8778240" y="3796299"/>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ДЕЯТЕЛЬНОСТЬ</a:t>
            </a:r>
            <a:endParaRPr lang="ru-RU" sz="2400" b="1" dirty="0">
              <a:latin typeface="Times New Roman" panose="02020603050405020304" pitchFamily="18" charset="0"/>
              <a:cs typeface="Times New Roman" panose="02020603050405020304" pitchFamily="18" charset="0"/>
            </a:endParaRPr>
          </a:p>
        </p:txBody>
      </p:sp>
      <p:sp>
        <p:nvSpPr>
          <p:cNvPr id="37" name="Блок-схема: процесс 36"/>
          <p:cNvSpPr/>
          <p:nvPr/>
        </p:nvSpPr>
        <p:spPr>
          <a:xfrm>
            <a:off x="8778240" y="5544699"/>
            <a:ext cx="3035808" cy="1087749"/>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ТВОРЧЕСТВО</a:t>
            </a:r>
            <a:endParaRPr lang="ru-RU" sz="2400" b="1" dirty="0">
              <a:latin typeface="Times New Roman" panose="02020603050405020304" pitchFamily="18" charset="0"/>
              <a:cs typeface="Times New Roman" panose="02020603050405020304" pitchFamily="18" charset="0"/>
            </a:endParaRPr>
          </a:p>
        </p:txBody>
      </p:sp>
      <p:cxnSp>
        <p:nvCxnSpPr>
          <p:cNvPr id="39" name="Прямая со стрелкой 38"/>
          <p:cNvCxnSpPr/>
          <p:nvPr/>
        </p:nvCxnSpPr>
        <p:spPr>
          <a:xfrm flipV="1">
            <a:off x="6303264" y="931357"/>
            <a:ext cx="2474976" cy="13846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Прямая со стрелкой 40"/>
          <p:cNvCxnSpPr/>
          <p:nvPr/>
        </p:nvCxnSpPr>
        <p:spPr>
          <a:xfrm>
            <a:off x="6303264" y="2316008"/>
            <a:ext cx="2474976" cy="331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Прямая со стрелкой 44"/>
          <p:cNvCxnSpPr>
            <a:endCxn id="36" idx="1"/>
          </p:cNvCxnSpPr>
          <p:nvPr/>
        </p:nvCxnSpPr>
        <p:spPr>
          <a:xfrm>
            <a:off x="6303264" y="2293430"/>
            <a:ext cx="2474976" cy="20467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Прямая со стрелкой 46"/>
          <p:cNvCxnSpPr>
            <a:endCxn id="37" idx="1"/>
          </p:cNvCxnSpPr>
          <p:nvPr/>
        </p:nvCxnSpPr>
        <p:spPr>
          <a:xfrm>
            <a:off x="6303264" y="2316008"/>
            <a:ext cx="2474976" cy="37725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Блок-схема: процесс 24"/>
          <p:cNvSpPr/>
          <p:nvPr/>
        </p:nvSpPr>
        <p:spPr>
          <a:xfrm>
            <a:off x="3620530" y="386059"/>
            <a:ext cx="4767566" cy="512054"/>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СОДЕРЖАНИЕ ПРАКТИКИ</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49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роцесс 2"/>
          <p:cNvSpPr/>
          <p:nvPr/>
        </p:nvSpPr>
        <p:spPr>
          <a:xfrm>
            <a:off x="353568" y="280416"/>
            <a:ext cx="11558016" cy="6315456"/>
          </a:xfrm>
          <a:prstGeom prst="flowChartProcess">
            <a:avLst/>
          </a:prstGeom>
          <a:noFill/>
          <a:ln w="1270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353568" y="382732"/>
            <a:ext cx="1780186" cy="926672"/>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5922" r="15974"/>
          <a:stretch/>
        </p:blipFill>
        <p:spPr>
          <a:xfrm>
            <a:off x="8447808" y="382732"/>
            <a:ext cx="3335483" cy="349831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5" name="Блок-схема: процесс 4"/>
          <p:cNvSpPr/>
          <p:nvPr/>
        </p:nvSpPr>
        <p:spPr>
          <a:xfrm>
            <a:off x="3660648" y="382732"/>
            <a:ext cx="3035808" cy="708278"/>
          </a:xfrm>
          <a:prstGeom prst="flowChart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КИСЛОРОДНЫЙ</a:t>
            </a:r>
          </a:p>
          <a:p>
            <a:pPr algn="ctr"/>
            <a:r>
              <a:rPr lang="ru-RU" b="1" dirty="0" smtClean="0">
                <a:latin typeface="Times New Roman" panose="02020603050405020304" pitchFamily="18" charset="0"/>
                <a:cs typeface="Times New Roman" panose="02020603050405020304" pitchFamily="18" charset="0"/>
              </a:rPr>
              <a:t>КОКТЕЙЛЬ</a:t>
            </a:r>
            <a:endParaRPr lang="ru-RU"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7408" y="1256070"/>
            <a:ext cx="7678882" cy="2862322"/>
          </a:xfrm>
          <a:prstGeom prst="rect">
            <a:avLst/>
          </a:prstGeom>
          <a:noFill/>
        </p:spPr>
        <p:txBody>
          <a:bodyPr wrap="square" rtlCol="0">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Действие кислородного коктейля заключается в том, что он помогает организму насытиться кислородом сверх той нормы, что мы получаем при дыхании из воздуха. Что касается пожилых людей, то для них подобная терапия во многих случаях является жизненно необходимой. </a:t>
            </a:r>
            <a:br>
              <a:rPr lang="ru-RU" b="1"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Дело в том, что с возрастом у всех людей развивается гипоксия – недостаток кислорода в крови. Гипоксия негативно влияет на все системы организма, значительно ухудшает выносливость организма и, главное, разрушающе сказывается на работе мозга. Пожилые люди, страдающие гипоксией, могут иметь нарушения сна, проблемы с сердцем и сосудами, постоянные головные боли, проблемы с памятью, </a:t>
            </a:r>
          </a:p>
        </p:txBody>
      </p:sp>
      <p:sp>
        <p:nvSpPr>
          <p:cNvPr id="7" name="Прямоугольник 6"/>
          <p:cNvSpPr/>
          <p:nvPr/>
        </p:nvSpPr>
        <p:spPr>
          <a:xfrm>
            <a:off x="436833" y="3976961"/>
            <a:ext cx="11346457" cy="2862322"/>
          </a:xfrm>
          <a:prstGeom prst="rect">
            <a:avLst/>
          </a:prstGeom>
        </p:spPr>
        <p:txBody>
          <a:bodyPr wrap="square">
            <a:spAutoFit/>
          </a:bodyPr>
          <a:lstStyle/>
          <a:p>
            <a:pPr algn="just"/>
            <a:r>
              <a:rPr lang="ru-RU" b="1" dirty="0">
                <a:solidFill>
                  <a:schemeClr val="bg1"/>
                </a:solidFill>
                <a:latin typeface="Times New Roman" panose="02020603050405020304" pitchFamily="18" charset="0"/>
                <a:cs typeface="Times New Roman" panose="02020603050405020304" pitchFamily="18" charset="0"/>
              </a:rPr>
              <a:t>сниженный тонус мышц. Кроме того, кислородное голодание приводит к ускорению процесса старения всего организма и мешает нормальному восстановлению после операций и перенесенных заболеваний. По статистике, каждый второй пожилой человек в возрасте старше шестидесяти лет страдает гипоксией разной степенью выраженности</a:t>
            </a:r>
            <a:r>
              <a:rPr lang="ru-RU" b="1" dirty="0" smtClean="0">
                <a:solidFill>
                  <a:schemeClr val="bg1"/>
                </a:solidFill>
                <a:latin typeface="Times New Roman" panose="02020603050405020304" pitchFamily="18" charset="0"/>
                <a:cs typeface="Times New Roman" panose="02020603050405020304" pitchFamily="18" charset="0"/>
              </a:rPr>
              <a:t>. </a:t>
            </a:r>
            <a:r>
              <a:rPr lang="ru-RU" b="1" dirty="0">
                <a:solidFill>
                  <a:schemeClr val="bg1"/>
                </a:solidFill>
                <a:latin typeface="Times New Roman" panose="02020603050405020304" pitchFamily="18" charset="0"/>
                <a:cs typeface="Times New Roman" panose="02020603050405020304" pitchFamily="18" charset="0"/>
              </a:rPr>
              <a:t>Регулярное употребление кислородных коктейлей помогает насытить страдающие от гипоксии клетки крови необходимой дозой кислорода. Получая кислород, организм начинает работать активнее, все системы и внутренние органы постепенно восстанавливаются, что значительно улучшает выносливость. </a:t>
            </a:r>
            <a:r>
              <a:rPr lang="ru-RU" b="1" dirty="0" smtClean="0">
                <a:solidFill>
                  <a:schemeClr val="bg1"/>
                </a:solidFill>
                <a:latin typeface="Times New Roman" panose="02020603050405020304" pitchFamily="18" charset="0"/>
                <a:cs typeface="Times New Roman" panose="02020603050405020304" pitchFamily="18" charset="0"/>
              </a:rPr>
              <a:t>Кислородные </a:t>
            </a:r>
            <a:r>
              <a:rPr lang="ru-RU" b="1" dirty="0">
                <a:solidFill>
                  <a:schemeClr val="bg1"/>
                </a:solidFill>
                <a:latin typeface="Times New Roman" panose="02020603050405020304" pitchFamily="18" charset="0"/>
                <a:cs typeface="Times New Roman" panose="02020603050405020304" pitchFamily="18" charset="0"/>
              </a:rPr>
              <a:t>коктейли очень полезны для пожилых людей со сниженным мышечным тонусом и малой активностью. </a:t>
            </a:r>
            <a:r>
              <a:rPr lang="ru-RU" b="1" dirty="0" smtClean="0">
                <a:solidFill>
                  <a:schemeClr val="bg1"/>
                </a:solidFill>
                <a:latin typeface="Times New Roman" panose="02020603050405020304" pitchFamily="18" charset="0"/>
                <a:cs typeface="Times New Roman" panose="02020603050405020304" pitchFamily="18" charset="0"/>
              </a:rPr>
              <a:t>В </a:t>
            </a:r>
            <a:r>
              <a:rPr lang="ru-RU" b="1" dirty="0">
                <a:solidFill>
                  <a:schemeClr val="bg1"/>
                </a:solidFill>
                <a:latin typeface="Times New Roman" panose="02020603050405020304" pitchFamily="18" charset="0"/>
                <a:cs typeface="Times New Roman" panose="02020603050405020304" pitchFamily="18" charset="0"/>
              </a:rPr>
              <a:t>целом, кислородные коктейли – это прекрасное «лекарство от старости</a:t>
            </a:r>
            <a:r>
              <a:rPr lang="ru-RU" b="1" dirty="0" smtClean="0">
                <a:solidFill>
                  <a:schemeClr val="bg1"/>
                </a:solidFill>
                <a:latin typeface="Times New Roman" panose="02020603050405020304" pitchFamily="18" charset="0"/>
                <a:cs typeface="Times New Roman" panose="02020603050405020304" pitchFamily="18" charset="0"/>
              </a:rPr>
              <a:t>».</a:t>
            </a:r>
            <a:endParaRPr lang="ru-RU" b="1" dirty="0">
              <a:solidFill>
                <a:schemeClr val="bg1"/>
              </a:solidFill>
              <a:latin typeface="Times New Roman" panose="02020603050405020304" pitchFamily="18" charset="0"/>
              <a:cs typeface="Times New Roman" panose="02020603050405020304" pitchFamily="18" charset="0"/>
            </a:endParaRPr>
          </a:p>
          <a:p>
            <a:pPr algn="just"/>
            <a:r>
              <a:rPr lang="ru-RU" b="1" dirty="0" smtClean="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08659"/>
      </p:ext>
    </p:extLst>
  </p:cSld>
  <p:clrMapOvr>
    <a:masterClrMapping/>
  </p:clrMapOvr>
</p:sld>
</file>

<file path=ppt/theme/theme1.xml><?xml version="1.0" encoding="utf-8"?>
<a:theme xmlns:a="http://schemas.openxmlformats.org/drawingml/2006/main" name="Глубина">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TM04033923[[fn=Глубина]]</Template>
  <TotalTime>16947</TotalTime>
  <Words>2303</Words>
  <Application>Microsoft Office PowerPoint</Application>
  <PresentationFormat>Широкоэкранный</PresentationFormat>
  <Paragraphs>156</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Calibri Light</vt:lpstr>
      <vt:lpstr>Corbel</vt:lpstr>
      <vt:lpstr>Times New Roman</vt:lpstr>
      <vt:lpstr>Глубина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Учетная запись Майкрософт</cp:lastModifiedBy>
  <cp:revision>62</cp:revision>
  <cp:lastPrinted>2022-11-01T12:17:56Z</cp:lastPrinted>
  <dcterms:created xsi:type="dcterms:W3CDTF">2022-10-30T08:29:15Z</dcterms:created>
  <dcterms:modified xsi:type="dcterms:W3CDTF">2022-11-13T11:08:02Z</dcterms:modified>
</cp:coreProperties>
</file>